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317" r:id="rId3"/>
    <p:sldId id="287" r:id="rId4"/>
    <p:sldId id="267" r:id="rId5"/>
    <p:sldId id="288" r:id="rId6"/>
    <p:sldId id="270" r:id="rId7"/>
    <p:sldId id="271" r:id="rId8"/>
    <p:sldId id="293" r:id="rId9"/>
    <p:sldId id="272" r:id="rId10"/>
    <p:sldId id="278" r:id="rId11"/>
    <p:sldId id="291" r:id="rId12"/>
    <p:sldId id="277" r:id="rId13"/>
    <p:sldId id="279" r:id="rId14"/>
    <p:sldId id="280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6" r:id="rId24"/>
    <p:sldId id="302" r:id="rId25"/>
    <p:sldId id="303" r:id="rId26"/>
    <p:sldId id="304" r:id="rId27"/>
    <p:sldId id="305" r:id="rId28"/>
    <p:sldId id="315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6" r:id="rId37"/>
    <p:sldId id="290" r:id="rId38"/>
    <p:sldId id="257" r:id="rId39"/>
    <p:sldId id="261" r:id="rId40"/>
    <p:sldId id="274" r:id="rId41"/>
    <p:sldId id="284" r:id="rId42"/>
    <p:sldId id="283" r:id="rId43"/>
    <p:sldId id="285" r:id="rId44"/>
    <p:sldId id="286" r:id="rId45"/>
    <p:sldId id="259" r:id="rId46"/>
    <p:sldId id="260" r:id="rId47"/>
    <p:sldId id="281" r:id="rId48"/>
    <p:sldId id="262" r:id="rId49"/>
    <p:sldId id="264" r:id="rId50"/>
    <p:sldId id="266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9E0C64-1C60-431C-87EA-1CAF7DE64C2A}" v="10" dt="2025-06-01T14:56:45.8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1394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EONGJU KIM" userId="d6e599368e03ac15" providerId="LiveId" clId="{DE9E0C64-1C60-431C-87EA-1CAF7DE64C2A}"/>
    <pc:docChg chg="undo custSel addSld delSld modSld sldOrd">
      <pc:chgData name="HYEONGJU KIM" userId="d6e599368e03ac15" providerId="LiveId" clId="{DE9E0C64-1C60-431C-87EA-1CAF7DE64C2A}" dt="2025-06-01T15:00:47.818" v="597"/>
      <pc:docMkLst>
        <pc:docMk/>
      </pc:docMkLst>
      <pc:sldChg chg="addSp modSp mod">
        <pc:chgData name="HYEONGJU KIM" userId="d6e599368e03ac15" providerId="LiveId" clId="{DE9E0C64-1C60-431C-87EA-1CAF7DE64C2A}" dt="2025-06-01T14:49:15.685" v="350" actId="20577"/>
        <pc:sldMkLst>
          <pc:docMk/>
          <pc:sldMk cId="981402541" sldId="256"/>
        </pc:sldMkLst>
        <pc:spChg chg="add mod">
          <ac:chgData name="HYEONGJU KIM" userId="d6e599368e03ac15" providerId="LiveId" clId="{DE9E0C64-1C60-431C-87EA-1CAF7DE64C2A}" dt="2025-06-01T14:49:15.685" v="350" actId="20577"/>
          <ac:spMkLst>
            <pc:docMk/>
            <pc:sldMk cId="981402541" sldId="256"/>
            <ac:spMk id="5" creationId="{0CDA40CD-2FD1-1FB6-2C17-4D764901B7FB}"/>
          </ac:spMkLst>
        </pc:spChg>
      </pc:sldChg>
      <pc:sldChg chg="addSp modSp mod">
        <pc:chgData name="HYEONGJU KIM" userId="d6e599368e03ac15" providerId="LiveId" clId="{DE9E0C64-1C60-431C-87EA-1CAF7DE64C2A}" dt="2025-06-01T14:57:04.852" v="568" actId="1035"/>
        <pc:sldMkLst>
          <pc:docMk/>
          <pc:sldMk cId="4199296647" sldId="258"/>
        </pc:sldMkLst>
        <pc:spChg chg="mod">
          <ac:chgData name="HYEONGJU KIM" userId="d6e599368e03ac15" providerId="LiveId" clId="{DE9E0C64-1C60-431C-87EA-1CAF7DE64C2A}" dt="2025-06-01T14:56:45.819" v="553" actId="164"/>
          <ac:spMkLst>
            <pc:docMk/>
            <pc:sldMk cId="4199296647" sldId="258"/>
            <ac:spMk id="5" creationId="{004E944A-E141-873A-3FD8-E128F9D4A2FA}"/>
          </ac:spMkLst>
        </pc:spChg>
        <pc:spChg chg="mod">
          <ac:chgData name="HYEONGJU KIM" userId="d6e599368e03ac15" providerId="LiveId" clId="{DE9E0C64-1C60-431C-87EA-1CAF7DE64C2A}" dt="2025-06-01T14:56:45.819" v="553" actId="164"/>
          <ac:spMkLst>
            <pc:docMk/>
            <pc:sldMk cId="4199296647" sldId="258"/>
            <ac:spMk id="6" creationId="{08E97F81-6447-21D2-9478-3B5AF3C57F81}"/>
          </ac:spMkLst>
        </pc:spChg>
        <pc:spChg chg="mod">
          <ac:chgData name="HYEONGJU KIM" userId="d6e599368e03ac15" providerId="LiveId" clId="{DE9E0C64-1C60-431C-87EA-1CAF7DE64C2A}" dt="2025-06-01T14:56:45.819" v="553" actId="164"/>
          <ac:spMkLst>
            <pc:docMk/>
            <pc:sldMk cId="4199296647" sldId="258"/>
            <ac:spMk id="7" creationId="{3983D2DE-9D0E-2839-D76B-2F367B7634E0}"/>
          </ac:spMkLst>
        </pc:spChg>
        <pc:spChg chg="mod">
          <ac:chgData name="HYEONGJU KIM" userId="d6e599368e03ac15" providerId="LiveId" clId="{DE9E0C64-1C60-431C-87EA-1CAF7DE64C2A}" dt="2025-06-01T14:56:45.819" v="553" actId="164"/>
          <ac:spMkLst>
            <pc:docMk/>
            <pc:sldMk cId="4199296647" sldId="258"/>
            <ac:spMk id="8" creationId="{4DCEA980-1291-A890-0230-820EAC03C844}"/>
          </ac:spMkLst>
        </pc:spChg>
        <pc:spChg chg="mod">
          <ac:chgData name="HYEONGJU KIM" userId="d6e599368e03ac15" providerId="LiveId" clId="{DE9E0C64-1C60-431C-87EA-1CAF7DE64C2A}" dt="2025-06-01T14:56:45.819" v="553" actId="164"/>
          <ac:spMkLst>
            <pc:docMk/>
            <pc:sldMk cId="4199296647" sldId="258"/>
            <ac:spMk id="9" creationId="{A17FFDA9-8844-7452-C616-6F77887449C5}"/>
          </ac:spMkLst>
        </pc:spChg>
        <pc:spChg chg="mod">
          <ac:chgData name="HYEONGJU KIM" userId="d6e599368e03ac15" providerId="LiveId" clId="{DE9E0C64-1C60-431C-87EA-1CAF7DE64C2A}" dt="2025-06-01T14:57:04.852" v="568" actId="1035"/>
          <ac:spMkLst>
            <pc:docMk/>
            <pc:sldMk cId="4199296647" sldId="258"/>
            <ac:spMk id="11" creationId="{E4451430-FC40-FC6E-B6F2-B3425B0512DF}"/>
          </ac:spMkLst>
        </pc:spChg>
        <pc:spChg chg="mod">
          <ac:chgData name="HYEONGJU KIM" userId="d6e599368e03ac15" providerId="LiveId" clId="{DE9E0C64-1C60-431C-87EA-1CAF7DE64C2A}" dt="2025-06-01T14:56:45.819" v="553" actId="164"/>
          <ac:spMkLst>
            <pc:docMk/>
            <pc:sldMk cId="4199296647" sldId="258"/>
            <ac:spMk id="12" creationId="{A2841B05-1103-E855-50CC-ED212C1D28A4}"/>
          </ac:spMkLst>
        </pc:spChg>
        <pc:grpChg chg="add mod">
          <ac:chgData name="HYEONGJU KIM" userId="d6e599368e03ac15" providerId="LiveId" clId="{DE9E0C64-1C60-431C-87EA-1CAF7DE64C2A}" dt="2025-06-01T14:56:48.954" v="554" actId="1076"/>
          <ac:grpSpMkLst>
            <pc:docMk/>
            <pc:sldMk cId="4199296647" sldId="258"/>
            <ac:grpSpMk id="13" creationId="{5A1D0078-0B17-019A-4CEA-8A18B1C101C0}"/>
          </ac:grpSpMkLst>
        </pc:grpChg>
      </pc:sldChg>
      <pc:sldChg chg="ord">
        <pc:chgData name="HYEONGJU KIM" userId="d6e599368e03ac15" providerId="LiveId" clId="{DE9E0C64-1C60-431C-87EA-1CAF7DE64C2A}" dt="2025-06-01T15:00:47.818" v="597"/>
        <pc:sldMkLst>
          <pc:docMk/>
          <pc:sldMk cId="4167532949" sldId="259"/>
        </pc:sldMkLst>
      </pc:sldChg>
      <pc:sldChg chg="ord">
        <pc:chgData name="HYEONGJU KIM" userId="d6e599368e03ac15" providerId="LiveId" clId="{DE9E0C64-1C60-431C-87EA-1CAF7DE64C2A}" dt="2025-06-01T15:00:47.818" v="597"/>
        <pc:sldMkLst>
          <pc:docMk/>
          <pc:sldMk cId="1710678025" sldId="260"/>
        </pc:sldMkLst>
      </pc:sldChg>
      <pc:sldChg chg="modSp mod">
        <pc:chgData name="HYEONGJU KIM" userId="d6e599368e03ac15" providerId="LiveId" clId="{DE9E0C64-1C60-431C-87EA-1CAF7DE64C2A}" dt="2025-06-01T14:59:33.970" v="574" actId="20577"/>
        <pc:sldMkLst>
          <pc:docMk/>
          <pc:sldMk cId="1908208562" sldId="262"/>
        </pc:sldMkLst>
        <pc:spChg chg="mod">
          <ac:chgData name="HYEONGJU KIM" userId="d6e599368e03ac15" providerId="LiveId" clId="{DE9E0C64-1C60-431C-87EA-1CAF7DE64C2A}" dt="2025-06-01T14:59:33.970" v="574" actId="20577"/>
          <ac:spMkLst>
            <pc:docMk/>
            <pc:sldMk cId="1908208562" sldId="262"/>
            <ac:spMk id="13" creationId="{01EAB7CE-5620-E097-C629-3D86A4E4C074}"/>
          </ac:spMkLst>
        </pc:spChg>
      </pc:sldChg>
      <pc:sldChg chg="modSp mod ord">
        <pc:chgData name="HYEONGJU KIM" userId="d6e599368e03ac15" providerId="LiveId" clId="{DE9E0C64-1C60-431C-87EA-1CAF7DE64C2A}" dt="2025-06-01T15:00:14.268" v="595" actId="1037"/>
        <pc:sldMkLst>
          <pc:docMk/>
          <pc:sldMk cId="377735831" sldId="264"/>
        </pc:sldMkLst>
        <pc:spChg chg="mod">
          <ac:chgData name="HYEONGJU KIM" userId="d6e599368e03ac15" providerId="LiveId" clId="{DE9E0C64-1C60-431C-87EA-1CAF7DE64C2A}" dt="2025-06-01T14:59:50.211" v="577" actId="1076"/>
          <ac:spMkLst>
            <pc:docMk/>
            <pc:sldMk cId="377735831" sldId="264"/>
            <ac:spMk id="8" creationId="{8B3D8447-1D5A-8821-E4B4-C58BF1D39ED2}"/>
          </ac:spMkLst>
        </pc:spChg>
        <pc:spChg chg="mod">
          <ac:chgData name="HYEONGJU KIM" userId="d6e599368e03ac15" providerId="LiveId" clId="{DE9E0C64-1C60-431C-87EA-1CAF7DE64C2A}" dt="2025-06-01T15:00:14.268" v="595" actId="1037"/>
          <ac:spMkLst>
            <pc:docMk/>
            <pc:sldMk cId="377735831" sldId="264"/>
            <ac:spMk id="12" creationId="{8B7F7805-CECB-9CB6-EDC9-2DF4A4D6CC75}"/>
          </ac:spMkLst>
        </pc:spChg>
        <pc:spChg chg="mod">
          <ac:chgData name="HYEONGJU KIM" userId="d6e599368e03ac15" providerId="LiveId" clId="{DE9E0C64-1C60-431C-87EA-1CAF7DE64C2A}" dt="2025-06-01T15:00:11.074" v="590" actId="1037"/>
          <ac:spMkLst>
            <pc:docMk/>
            <pc:sldMk cId="377735831" sldId="264"/>
            <ac:spMk id="15" creationId="{13F58E9E-8816-6562-5AAE-ABB389DB1B44}"/>
          </ac:spMkLst>
        </pc:spChg>
      </pc:sldChg>
      <pc:sldChg chg="modSp mod">
        <pc:chgData name="HYEONGJU KIM" userId="d6e599368e03ac15" providerId="LiveId" clId="{DE9E0C64-1C60-431C-87EA-1CAF7DE64C2A}" dt="2025-06-01T14:44:18.205" v="171" actId="1076"/>
        <pc:sldMkLst>
          <pc:docMk/>
          <pc:sldMk cId="2843321146" sldId="266"/>
        </pc:sldMkLst>
        <pc:picChg chg="mod">
          <ac:chgData name="HYEONGJU KIM" userId="d6e599368e03ac15" providerId="LiveId" clId="{DE9E0C64-1C60-431C-87EA-1CAF7DE64C2A}" dt="2025-06-01T14:44:18.205" v="171" actId="1076"/>
          <ac:picMkLst>
            <pc:docMk/>
            <pc:sldMk cId="2843321146" sldId="266"/>
            <ac:picMk id="9" creationId="{380269D4-DDA8-F862-F094-5229C321D2E8}"/>
          </ac:picMkLst>
        </pc:picChg>
        <pc:picChg chg="mod">
          <ac:chgData name="HYEONGJU KIM" userId="d6e599368e03ac15" providerId="LiveId" clId="{DE9E0C64-1C60-431C-87EA-1CAF7DE64C2A}" dt="2025-06-01T14:44:16.508" v="170" actId="1076"/>
          <ac:picMkLst>
            <pc:docMk/>
            <pc:sldMk cId="2843321146" sldId="266"/>
            <ac:picMk id="11" creationId="{F33F650E-5CB6-9F78-8C35-50EE4066A884}"/>
          </ac:picMkLst>
        </pc:picChg>
      </pc:sldChg>
      <pc:sldChg chg="addSp modSp mod">
        <pc:chgData name="HYEONGJU KIM" userId="d6e599368e03ac15" providerId="LiveId" clId="{DE9E0C64-1C60-431C-87EA-1CAF7DE64C2A}" dt="2025-06-01T14:54:14.196" v="420" actId="1076"/>
        <pc:sldMkLst>
          <pc:docMk/>
          <pc:sldMk cId="751594365" sldId="268"/>
        </pc:sldMkLst>
        <pc:spChg chg="add mod">
          <ac:chgData name="HYEONGJU KIM" userId="d6e599368e03ac15" providerId="LiveId" clId="{DE9E0C64-1C60-431C-87EA-1CAF7DE64C2A}" dt="2025-06-01T14:54:11.990" v="419" actId="164"/>
          <ac:spMkLst>
            <pc:docMk/>
            <pc:sldMk cId="751594365" sldId="268"/>
            <ac:spMk id="2" creationId="{49D86907-329D-9E7C-CBDA-C08582183F8C}"/>
          </ac:spMkLst>
        </pc:spChg>
        <pc:spChg chg="add mod">
          <ac:chgData name="HYEONGJU KIM" userId="d6e599368e03ac15" providerId="LiveId" clId="{DE9E0C64-1C60-431C-87EA-1CAF7DE64C2A}" dt="2025-06-01T14:54:11.990" v="419" actId="164"/>
          <ac:spMkLst>
            <pc:docMk/>
            <pc:sldMk cId="751594365" sldId="268"/>
            <ac:spMk id="3" creationId="{DCA84112-F24B-D167-0735-6D14C3498DDB}"/>
          </ac:spMkLst>
        </pc:spChg>
        <pc:spChg chg="mod">
          <ac:chgData name="HYEONGJU KIM" userId="d6e599368e03ac15" providerId="LiveId" clId="{DE9E0C64-1C60-431C-87EA-1CAF7DE64C2A}" dt="2025-06-01T14:54:11.990" v="419" actId="164"/>
          <ac:spMkLst>
            <pc:docMk/>
            <pc:sldMk cId="751594365" sldId="268"/>
            <ac:spMk id="4" creationId="{CA810E1C-61B5-542F-FC3A-47E152D6767A}"/>
          </ac:spMkLst>
        </pc:spChg>
        <pc:spChg chg="mod">
          <ac:chgData name="HYEONGJU KIM" userId="d6e599368e03ac15" providerId="LiveId" clId="{DE9E0C64-1C60-431C-87EA-1CAF7DE64C2A}" dt="2025-06-01T14:54:11.990" v="419" actId="164"/>
          <ac:spMkLst>
            <pc:docMk/>
            <pc:sldMk cId="751594365" sldId="268"/>
            <ac:spMk id="5" creationId="{8BF45C23-D2A4-B086-8514-F43018009BB5}"/>
          </ac:spMkLst>
        </pc:spChg>
        <pc:spChg chg="mod">
          <ac:chgData name="HYEONGJU KIM" userId="d6e599368e03ac15" providerId="LiveId" clId="{DE9E0C64-1C60-431C-87EA-1CAF7DE64C2A}" dt="2025-06-01T14:45:05.598" v="174" actId="1076"/>
          <ac:spMkLst>
            <pc:docMk/>
            <pc:sldMk cId="751594365" sldId="268"/>
            <ac:spMk id="6" creationId="{B3B7A9EF-0569-D473-A69B-E9FFAE9CDF4D}"/>
          </ac:spMkLst>
        </pc:spChg>
        <pc:grpChg chg="add mod">
          <ac:chgData name="HYEONGJU KIM" userId="d6e599368e03ac15" providerId="LiveId" clId="{DE9E0C64-1C60-431C-87EA-1CAF7DE64C2A}" dt="2025-06-01T14:54:14.196" v="420" actId="1076"/>
          <ac:grpSpMkLst>
            <pc:docMk/>
            <pc:sldMk cId="751594365" sldId="268"/>
            <ac:grpSpMk id="15" creationId="{A609428D-7936-5B89-3178-D1528983F2F2}"/>
          </ac:grpSpMkLst>
        </pc:grpChg>
        <pc:picChg chg="mod">
          <ac:chgData name="HYEONGJU KIM" userId="d6e599368e03ac15" providerId="LiveId" clId="{DE9E0C64-1C60-431C-87EA-1CAF7DE64C2A}" dt="2025-06-01T14:54:11.990" v="419" actId="164"/>
          <ac:picMkLst>
            <pc:docMk/>
            <pc:sldMk cId="751594365" sldId="268"/>
            <ac:picMk id="9" creationId="{29B22C93-ABAA-14F5-0830-9BDF2C01364F}"/>
          </ac:picMkLst>
        </pc:picChg>
        <pc:picChg chg="mod modCrop">
          <ac:chgData name="HYEONGJU KIM" userId="d6e599368e03ac15" providerId="LiveId" clId="{DE9E0C64-1C60-431C-87EA-1CAF7DE64C2A}" dt="2025-06-01T14:54:11.990" v="419" actId="164"/>
          <ac:picMkLst>
            <pc:docMk/>
            <pc:sldMk cId="751594365" sldId="268"/>
            <ac:picMk id="11" creationId="{FE691307-05AD-1A1C-DAC7-7991BB44681F}"/>
          </ac:picMkLst>
        </pc:picChg>
        <pc:cxnChg chg="add mod">
          <ac:chgData name="HYEONGJU KIM" userId="d6e599368e03ac15" providerId="LiveId" clId="{DE9E0C64-1C60-431C-87EA-1CAF7DE64C2A}" dt="2025-06-01T14:54:11.990" v="419" actId="164"/>
          <ac:cxnSpMkLst>
            <pc:docMk/>
            <pc:sldMk cId="751594365" sldId="268"/>
            <ac:cxnSpMk id="8" creationId="{DEA5D5B5-A9C2-8451-A86C-F3F793A6F323}"/>
          </ac:cxnSpMkLst>
        </pc:cxnChg>
      </pc:sldChg>
      <pc:sldChg chg="modSp mod">
        <pc:chgData name="HYEONGJU KIM" userId="d6e599368e03ac15" providerId="LiveId" clId="{DE9E0C64-1C60-431C-87EA-1CAF7DE64C2A}" dt="2025-06-01T14:45:31.226" v="203" actId="20577"/>
        <pc:sldMkLst>
          <pc:docMk/>
          <pc:sldMk cId="3151646770" sldId="270"/>
        </pc:sldMkLst>
        <pc:spChg chg="mod">
          <ac:chgData name="HYEONGJU KIM" userId="d6e599368e03ac15" providerId="LiveId" clId="{DE9E0C64-1C60-431C-87EA-1CAF7DE64C2A}" dt="2025-06-01T14:45:31.226" v="203" actId="20577"/>
          <ac:spMkLst>
            <pc:docMk/>
            <pc:sldMk cId="3151646770" sldId="270"/>
            <ac:spMk id="4" creationId="{CF3A1B78-0D8A-83D8-46CF-71B2668F45DB}"/>
          </ac:spMkLst>
        </pc:spChg>
      </pc:sldChg>
      <pc:sldChg chg="modSp mod">
        <pc:chgData name="HYEONGJU KIM" userId="d6e599368e03ac15" providerId="LiveId" clId="{DE9E0C64-1C60-431C-87EA-1CAF7DE64C2A}" dt="2025-06-01T14:45:47.447" v="204" actId="20577"/>
        <pc:sldMkLst>
          <pc:docMk/>
          <pc:sldMk cId="1387678076" sldId="271"/>
        </pc:sldMkLst>
        <pc:spChg chg="mod">
          <ac:chgData name="HYEONGJU KIM" userId="d6e599368e03ac15" providerId="LiveId" clId="{DE9E0C64-1C60-431C-87EA-1CAF7DE64C2A}" dt="2025-06-01T14:45:47.447" v="204" actId="20577"/>
          <ac:spMkLst>
            <pc:docMk/>
            <pc:sldMk cId="1387678076" sldId="271"/>
            <ac:spMk id="6" creationId="{B3CA2D62-D64C-3DBA-8D7D-D6AD720A58F4}"/>
          </ac:spMkLst>
        </pc:spChg>
      </pc:sldChg>
      <pc:sldChg chg="del">
        <pc:chgData name="HYEONGJU KIM" userId="d6e599368e03ac15" providerId="LiveId" clId="{DE9E0C64-1C60-431C-87EA-1CAF7DE64C2A}" dt="2025-06-01T14:54:37.832" v="421" actId="47"/>
        <pc:sldMkLst>
          <pc:docMk/>
          <pc:sldMk cId="2406685846" sldId="273"/>
        </pc:sldMkLst>
      </pc:sldChg>
      <pc:sldChg chg="addSp modSp mod">
        <pc:chgData name="HYEONGJU KIM" userId="d6e599368e03ac15" providerId="LiveId" clId="{DE9E0C64-1C60-431C-87EA-1CAF7DE64C2A}" dt="2025-06-01T14:47:29.840" v="235" actId="1076"/>
        <pc:sldMkLst>
          <pc:docMk/>
          <pc:sldMk cId="2932816218" sldId="274"/>
        </pc:sldMkLst>
        <pc:spChg chg="mod">
          <ac:chgData name="HYEONGJU KIM" userId="d6e599368e03ac15" providerId="LiveId" clId="{DE9E0C64-1C60-431C-87EA-1CAF7DE64C2A}" dt="2025-06-01T14:47:07.521" v="207" actId="1076"/>
          <ac:spMkLst>
            <pc:docMk/>
            <pc:sldMk cId="2932816218" sldId="274"/>
            <ac:spMk id="9" creationId="{380CCB7E-8174-B067-C3D3-8003D6AB01E2}"/>
          </ac:spMkLst>
        </pc:spChg>
        <pc:spChg chg="add mod">
          <ac:chgData name="HYEONGJU KIM" userId="d6e599368e03ac15" providerId="LiveId" clId="{DE9E0C64-1C60-431C-87EA-1CAF7DE64C2A}" dt="2025-06-01T14:47:29.840" v="235" actId="1076"/>
          <ac:spMkLst>
            <pc:docMk/>
            <pc:sldMk cId="2932816218" sldId="274"/>
            <ac:spMk id="12" creationId="{F733F514-4DBC-3E74-D063-B4BF415BC69B}"/>
          </ac:spMkLst>
        </pc:spChg>
        <pc:grpChg chg="mod">
          <ac:chgData name="HYEONGJU KIM" userId="d6e599368e03ac15" providerId="LiveId" clId="{DE9E0C64-1C60-431C-87EA-1CAF7DE64C2A}" dt="2025-06-01T14:47:07.521" v="207" actId="1076"/>
          <ac:grpSpMkLst>
            <pc:docMk/>
            <pc:sldMk cId="2932816218" sldId="274"/>
            <ac:grpSpMk id="10" creationId="{524FAD0B-ED71-F0DC-9B9B-A077548AD24C}"/>
          </ac:grpSpMkLst>
        </pc:grpChg>
        <pc:picChg chg="mod">
          <ac:chgData name="HYEONGJU KIM" userId="d6e599368e03ac15" providerId="LiveId" clId="{DE9E0C64-1C60-431C-87EA-1CAF7DE64C2A}" dt="2025-06-01T14:47:07.521" v="207" actId="1076"/>
          <ac:picMkLst>
            <pc:docMk/>
            <pc:sldMk cId="2932816218" sldId="274"/>
            <ac:picMk id="5" creationId="{073CDDA1-E427-B493-9285-C316C918CF15}"/>
          </ac:picMkLst>
        </pc:picChg>
      </pc:sldChg>
      <pc:sldChg chg="addSp delSp modSp new mod">
        <pc:chgData name="HYEONGJU KIM" userId="d6e599368e03ac15" providerId="LiveId" clId="{DE9E0C64-1C60-431C-87EA-1CAF7DE64C2A}" dt="2025-06-01T14:55:06.318" v="464" actId="20577"/>
        <pc:sldMkLst>
          <pc:docMk/>
          <pc:sldMk cId="1723449970" sldId="275"/>
        </pc:sldMkLst>
        <pc:spChg chg="del">
          <ac:chgData name="HYEONGJU KIM" userId="d6e599368e03ac15" providerId="LiveId" clId="{DE9E0C64-1C60-431C-87EA-1CAF7DE64C2A}" dt="2025-06-01T14:54:45.516" v="424" actId="478"/>
          <ac:spMkLst>
            <pc:docMk/>
            <pc:sldMk cId="1723449970" sldId="275"/>
            <ac:spMk id="2" creationId="{FC2E82EE-F597-4B00-A04C-4F9F22F799A5}"/>
          </ac:spMkLst>
        </pc:spChg>
        <pc:spChg chg="del">
          <ac:chgData name="HYEONGJU KIM" userId="d6e599368e03ac15" providerId="LiveId" clId="{DE9E0C64-1C60-431C-87EA-1CAF7DE64C2A}" dt="2025-06-01T14:54:44.914" v="423" actId="478"/>
          <ac:spMkLst>
            <pc:docMk/>
            <pc:sldMk cId="1723449970" sldId="275"/>
            <ac:spMk id="3" creationId="{51E87A2C-B8A2-A8B0-31C8-2D7850BE1A28}"/>
          </ac:spMkLst>
        </pc:spChg>
        <pc:spChg chg="add mod">
          <ac:chgData name="HYEONGJU KIM" userId="d6e599368e03ac15" providerId="LiveId" clId="{DE9E0C64-1C60-431C-87EA-1CAF7DE64C2A}" dt="2025-06-01T14:55:06.318" v="464" actId="20577"/>
          <ac:spMkLst>
            <pc:docMk/>
            <pc:sldMk cId="1723449970" sldId="275"/>
            <ac:spMk id="4" creationId="{9B2BE814-18F9-6577-88CA-1E41558E22D1}"/>
          </ac:spMkLst>
        </pc:spChg>
      </pc:sldChg>
      <pc:sldChg chg="addSp modSp add mod">
        <pc:chgData name="HYEONGJU KIM" userId="d6e599368e03ac15" providerId="LiveId" clId="{DE9E0C64-1C60-431C-87EA-1CAF7DE64C2A}" dt="2025-06-01T14:55:15.540" v="476" actId="20577"/>
        <pc:sldMkLst>
          <pc:docMk/>
          <pc:sldMk cId="2396160038" sldId="276"/>
        </pc:sldMkLst>
        <pc:spChg chg="add mod">
          <ac:chgData name="HYEONGJU KIM" userId="d6e599368e03ac15" providerId="LiveId" clId="{DE9E0C64-1C60-431C-87EA-1CAF7DE64C2A}" dt="2025-06-01T14:55:15.540" v="476" actId="20577"/>
          <ac:spMkLst>
            <pc:docMk/>
            <pc:sldMk cId="2396160038" sldId="276"/>
            <ac:spMk id="2" creationId="{5461CF3B-527B-4B92-DBC5-58D4AD7E210A}"/>
          </ac:spMkLst>
        </pc:spChg>
      </pc:sldChg>
      <pc:sldChg chg="addSp modSp add mod ord">
        <pc:chgData name="HYEONGJU KIM" userId="d6e599368e03ac15" providerId="LiveId" clId="{DE9E0C64-1C60-431C-87EA-1CAF7DE64C2A}" dt="2025-06-01T14:55:28.615" v="491"/>
        <pc:sldMkLst>
          <pc:docMk/>
          <pc:sldMk cId="1847718298" sldId="277"/>
        </pc:sldMkLst>
        <pc:spChg chg="add mod">
          <ac:chgData name="HYEONGJU KIM" userId="d6e599368e03ac15" providerId="LiveId" clId="{DE9E0C64-1C60-431C-87EA-1CAF7DE64C2A}" dt="2025-06-01T14:55:27.122" v="489" actId="20577"/>
          <ac:spMkLst>
            <pc:docMk/>
            <pc:sldMk cId="1847718298" sldId="277"/>
            <ac:spMk id="2" creationId="{CADCCB26-2AB7-EBB2-7F59-06A16EF2960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D6FAA-51E5-4823-B148-26ADEA988F98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CC52D-30EA-4C2E-8C02-A8E0D6EB8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953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https://www.ibm.com/kr-ko/topics/log4j</a:t>
            </a:r>
          </a:p>
          <a:p>
            <a:r>
              <a:rPr lang="en-US" altLang="ko-KR" dirty="0"/>
              <a:t>https://whatap.io/bbs/board.php?bo_table=blog&amp;wr_id=70&amp;page=8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C52D-30EA-4C2E-8C02-A8E0D6EB886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014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https://www.trendmicro.com/ko_kr/what-is/apache-log4j-vulnerability.html</a:t>
            </a:r>
          </a:p>
          <a:p>
            <a:r>
              <a:rPr lang="en-US" altLang="ko-KR" dirty="0"/>
              <a:t>https://devocean.sk.com/blog/techBoardDetail.do?ID=163523</a:t>
            </a:r>
          </a:p>
          <a:p>
            <a:r>
              <a:rPr lang="en-US" altLang="ko-KR" dirty="0"/>
              <a:t>https://always-try.tistory.com/174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C52D-30EA-4C2E-8C02-A8E0D6EB886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221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C52D-30EA-4C2E-8C02-A8E0D6EB886F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353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34026-231E-CD6F-FE63-FB81D2296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F885B2-F9DE-C97C-DC64-E95F66B58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0F6318-3ABB-4000-550C-F637D2828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DDF2-35AF-48A4-AADE-D6D55CF0A15A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98260-1C1E-2C50-5300-ABBA57840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FEECA1-8874-6F42-A753-1CA7A6274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DAC-CC02-471B-9C1C-B9E1601C3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0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4AD43-53E0-75D3-27E3-06EB10871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7D2C87-F52C-81DA-ED37-5C71CBD39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73B8F3-9E77-2630-B707-41C8553AA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DDF2-35AF-48A4-AADE-D6D55CF0A15A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10E19F-BD52-4EEE-CC89-67AF0F3D8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1F3354-21D4-60BC-2D71-2F92271F2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DAC-CC02-471B-9C1C-B9E1601C3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974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702006-7616-02E9-1EA6-FAD5AF0B61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957918-863B-5084-7131-3AF2E34A1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B5977D-34E2-15AA-6978-7984F9362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DDF2-35AF-48A4-AADE-D6D55CF0A15A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E78986-ED31-AE41-E3E3-9DE81D4D9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C8F3D-53D1-D2FA-5C0D-056CF5B1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DAC-CC02-471B-9C1C-B9E1601C3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470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9013A7-E8F0-0BD4-6F4F-13058321A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76636-D972-7054-1920-A7F005733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DEE1D8-8BE5-DD55-7A36-8D03AFF1C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DDF2-35AF-48A4-AADE-D6D55CF0A15A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7CBAE9-967D-D748-0D3D-5F74F4656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53B5FC-CD20-A348-2CC0-B38853BA9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DAC-CC02-471B-9C1C-B9E1601C3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348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4B5B5F-F248-EA6C-433E-FDBCFDD55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2663C6-4B21-B687-A8CD-4752A9DFE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23DD71-2BB2-1977-7844-4F0CF6DCC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DDF2-35AF-48A4-AADE-D6D55CF0A15A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E37A24-4EC0-B63B-93E6-CD7FB50C5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B0C85-B9F7-7DEA-AA18-EDB154A05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DAC-CC02-471B-9C1C-B9E1601C3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283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234AE3-D6A9-4D5C-875A-8A57D2902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451F0B-0DCA-77ED-3A8D-D5D6F8BB3C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3C158C-6F17-FA68-63AE-405A20D5B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A34087-8A56-7527-1EB5-F8C23041E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DDF2-35AF-48A4-AADE-D6D55CF0A15A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5C0E78-9696-0F5B-07E6-5BD7CFD14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645955-96F0-3CF3-0B84-788436BF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DAC-CC02-471B-9C1C-B9E1601C3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646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EAE7B3-8B1C-0B59-EB7D-794FE7FB6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873BFE-6146-2A7D-2114-C9623B49A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22D8D6-4652-1898-1FDA-5B1C5F276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D50644-C892-C873-E182-462A24DB59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B61623E-30CE-02EB-E222-A9BAAC176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9DFA32-F902-3DA9-D281-9770A0818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DDF2-35AF-48A4-AADE-D6D55CF0A15A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6F8ECE-4FA8-C8F4-564D-FEE7EE869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92D93C-7E02-CBD4-E30B-BC8A5D03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DAC-CC02-471B-9C1C-B9E1601C3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062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399D6-5E40-B609-CC17-8A15CD5EC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7EFADC-AF52-F59E-2FCE-6FD579435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DDF2-35AF-48A4-AADE-D6D55CF0A15A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FAC1A46-57B0-44FF-2D7F-EB73E650F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8104D2-3617-26B8-CCA6-87529A24B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DAC-CC02-471B-9C1C-B9E1601C3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190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DBA26A3-9A90-6577-B790-3D35E1E48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DDF2-35AF-48A4-AADE-D6D55CF0A15A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921728-F61F-8D73-2494-64EB8A6C2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C6604-9B9F-9AB6-C141-8AC9E6B1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DAC-CC02-471B-9C1C-B9E1601C3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948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3DDDA-0248-E62A-C186-857F87CFB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C2B592-7EBC-7EE9-8BA9-57473B65C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70CDC2-E7CB-16C8-CF29-84EA480DA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FFE5BD-4F6B-D2DC-2040-2DBB44953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DDF2-35AF-48A4-AADE-D6D55CF0A15A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EF3A08-C115-DDAF-6810-6DBBEACBD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150608-0D16-38D7-47A7-3AE1177EF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DAC-CC02-471B-9C1C-B9E1601C3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35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05DC2-B538-4537-3E84-A78A834F2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702943-FED0-4F97-5951-B514EBBED6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71AC8D-C9C4-FF81-09A9-0A4987FA2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15CE3-9C2E-B2EB-03B8-BEDDBA77F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DDF2-35AF-48A4-AADE-D6D55CF0A15A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743A92-913B-BC7C-6BE1-800E26A2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ACA22C-F74D-31B2-EAC6-9BE76A9A5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DAC-CC02-471B-9C1C-B9E1601C3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521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D4FC3C-1276-1EC8-0A42-077367D2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9E4723-2055-6477-36E2-C53EA2042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0CE3B8-CEF9-E437-47A5-8D8BAF9F6C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7EDDF2-35AF-48A4-AADE-D6D55CF0A15A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2E8841-0413-3DB8-E48A-5A6BC8C024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1DB5B3-0014-4E31-27BF-5A0D1D1A1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16ADAC-CC02-471B-9C1C-B9E1601C3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366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nvd.nist.gov/vuln/detail/CVE-2021-4422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4056" y="2147399"/>
            <a:ext cx="6003888" cy="2723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</a:t>
            </a:r>
            <a:r>
              <a:rPr lang="en-US" altLang="ko-KR" sz="6000" dirty="0" smtClean="0"/>
              <a:t>loud </a:t>
            </a:r>
            <a:r>
              <a:rPr lang="en-US" altLang="ko-KR" sz="6000" b="1" dirty="0" smtClean="0"/>
              <a:t>G</a:t>
            </a:r>
            <a:r>
              <a:rPr lang="en-US" altLang="ko-KR" sz="6000" dirty="0" smtClean="0"/>
              <a:t>uardians</a:t>
            </a:r>
          </a:p>
          <a:p>
            <a:pPr algn="ctr">
              <a:lnSpc>
                <a:spcPct val="150000"/>
              </a:lnSpc>
            </a:pPr>
            <a:r>
              <a:rPr lang="ko-KR" altLang="en-US" sz="5400" dirty="0" smtClean="0"/>
              <a:t>서버 구축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9814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77B995D8-F683-AFB4-5873-F448A4F75D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10" r="3217"/>
          <a:stretch/>
        </p:blipFill>
        <p:spPr>
          <a:xfrm>
            <a:off x="5730447" y="2564826"/>
            <a:ext cx="5715000" cy="16872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8AF2D5-700B-6BB6-5525-F813AF94A503}"/>
              </a:ext>
            </a:extLst>
          </p:cNvPr>
          <p:cNvSpPr txBox="1"/>
          <p:nvPr/>
        </p:nvSpPr>
        <p:spPr>
          <a:xfrm>
            <a:off x="8042798" y="4291869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데이터 복구 확인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7B577F6-0289-E99C-E1B3-1D3AADDB2DFD}"/>
              </a:ext>
            </a:extLst>
          </p:cNvPr>
          <p:cNvGrpSpPr/>
          <p:nvPr/>
        </p:nvGrpSpPr>
        <p:grpSpPr>
          <a:xfrm>
            <a:off x="1085181" y="1075846"/>
            <a:ext cx="3478582" cy="4494185"/>
            <a:chOff x="2071242" y="514083"/>
            <a:chExt cx="4691508" cy="583874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B139EC5-FA40-7081-12AE-9A3376B59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697" b="1458"/>
            <a:stretch/>
          </p:blipFill>
          <p:spPr>
            <a:xfrm>
              <a:off x="2071243" y="514083"/>
              <a:ext cx="4691507" cy="291491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BC05C83-AA7B-7D5F-A53E-3BD106A7B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100"/>
            <a:stretch/>
          </p:blipFill>
          <p:spPr>
            <a:xfrm>
              <a:off x="2071242" y="3431567"/>
              <a:ext cx="4691507" cy="2921258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B186BD-DD34-B453-DDAE-50D1D4AAE466}"/>
              </a:ext>
            </a:extLst>
          </p:cNvPr>
          <p:cNvSpPr txBox="1"/>
          <p:nvPr/>
        </p:nvSpPr>
        <p:spPr>
          <a:xfrm>
            <a:off x="2041244" y="5631300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데이터 복구 진행</a:t>
            </a:r>
          </a:p>
        </p:txBody>
      </p:sp>
    </p:spTree>
    <p:extLst>
      <p:ext uri="{BB962C8B-B14F-4D97-AF65-F5344CB8AC3E}">
        <p14:creationId xmlns:p14="http://schemas.microsoft.com/office/powerpoint/2010/main" val="1228850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9745" y="3136613"/>
            <a:ext cx="972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984083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E165C-E824-E45E-5191-A60A5C168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DCCB26-2AB7-EBB2-7F59-06A16EF29602}"/>
              </a:ext>
            </a:extLst>
          </p:cNvPr>
          <p:cNvSpPr txBox="1"/>
          <p:nvPr/>
        </p:nvSpPr>
        <p:spPr>
          <a:xfrm>
            <a:off x="1118287" y="274806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Log </a:t>
            </a:r>
            <a:r>
              <a:rPr lang="ko-KR" altLang="en-US" dirty="0"/>
              <a:t>서버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6743" y="3173303"/>
            <a:ext cx="2971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TCP/UDP </a:t>
            </a:r>
            <a:r>
              <a:rPr lang="ko-KR" altLang="en-US" sz="1200" dirty="0" smtClean="0"/>
              <a:t>로그 수신 활성화 </a:t>
            </a:r>
            <a:r>
              <a:rPr lang="en-US" altLang="ko-KR" sz="1200" dirty="0" smtClean="0"/>
              <a:t>(514</a:t>
            </a:r>
            <a:r>
              <a:rPr lang="ko-KR" altLang="en-US" sz="1200" dirty="0" smtClean="0"/>
              <a:t>번 포트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914469" y="3173303"/>
            <a:ext cx="3430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원격 </a:t>
            </a:r>
            <a:r>
              <a:rPr lang="ko-KR" altLang="en-US" sz="1200" dirty="0" smtClean="0"/>
              <a:t>로그 저장 템플릿 및 </a:t>
            </a:r>
            <a:r>
              <a:rPr lang="en-US" altLang="ko-KR" sz="1200" dirty="0" err="1" smtClean="0"/>
              <a:t>authpriv</a:t>
            </a:r>
            <a:r>
              <a:rPr lang="en-US" altLang="ko-KR" sz="1200" dirty="0" smtClean="0"/>
              <a:t> facility </a:t>
            </a:r>
            <a:r>
              <a:rPr lang="ko-KR" altLang="en-US" sz="1200" dirty="0" smtClean="0"/>
              <a:t>설정</a:t>
            </a:r>
            <a:endParaRPr lang="ko-KR" altLang="en-US" sz="12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4A915F-1DA7-318B-1BB4-7C3B087E7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095834"/>
              </p:ext>
            </p:extLst>
          </p:nvPr>
        </p:nvGraphicFramePr>
        <p:xfrm>
          <a:off x="1190918" y="754238"/>
          <a:ext cx="373375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1584">
                  <a:extLst>
                    <a:ext uri="{9D8B030D-6E8A-4147-A177-3AD203B41FA5}">
                      <a16:colId xmlns:a16="http://schemas.microsoft.com/office/drawing/2014/main" val="3540225284"/>
                    </a:ext>
                  </a:extLst>
                </a:gridCol>
                <a:gridCol w="2572168">
                  <a:extLst>
                    <a:ext uri="{9D8B030D-6E8A-4147-A177-3AD203B41FA5}">
                      <a16:colId xmlns:a16="http://schemas.microsoft.com/office/drawing/2014/main" val="1537138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OS</a:t>
                      </a:r>
                      <a:endParaRPr lang="ko-KR" altLang="en-US" sz="12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altLang="ko-KR" sz="1200" dirty="0" smtClean="0"/>
                        <a:t>Ubuntu18.04</a:t>
                      </a:r>
                      <a:endParaRPr lang="en-US" altLang="ko-KR" sz="1200" dirty="0" smtClean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1225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서비스 </a:t>
                      </a:r>
                      <a:r>
                        <a:rPr lang="en-US" altLang="ko-KR" sz="12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</a:t>
                      </a:r>
                      <a:endParaRPr lang="ko-KR" altLang="en-US" sz="12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192.168.90.93</a:t>
                      </a:r>
                      <a:endParaRPr lang="ko-KR" altLang="en-US" sz="1200" b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652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 dirty="0" smtClean="0"/>
                        <a:t>클라이언트 </a:t>
                      </a:r>
                      <a:r>
                        <a:rPr lang="en-US" altLang="ko-KR" sz="1200" b="1" dirty="0" smtClean="0"/>
                        <a:t>IP</a:t>
                      </a:r>
                      <a:endParaRPr lang="ko-KR" altLang="en-US" sz="12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/>
                        <a:t>192.168.70.71 (DB)</a:t>
                      </a:r>
                      <a:endParaRPr lang="ko-KR" altLang="en-US" sz="1200" b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8717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 dirty="0"/>
                        <a:t>사용 포트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err="1" smtClean="0"/>
                        <a:t>rsyslog</a:t>
                      </a:r>
                      <a:r>
                        <a:rPr lang="en-US" altLang="ko-KR" sz="1200" b="0" dirty="0" smtClean="0"/>
                        <a:t>(514),</a:t>
                      </a:r>
                      <a:r>
                        <a:rPr lang="en-US" altLang="ko-KR" sz="1200" b="0" baseline="0" dirty="0" smtClean="0"/>
                        <a:t> Apache(80)</a:t>
                      </a:r>
                      <a:endParaRPr lang="ko-KR" altLang="en-US" sz="1200" b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674196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128736" y="1870189"/>
            <a:ext cx="2256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r</a:t>
            </a:r>
            <a:r>
              <a:rPr lang="en-US" altLang="ko-KR" sz="1200" dirty="0" err="1" smtClean="0"/>
              <a:t>syslog</a:t>
            </a:r>
            <a:r>
              <a:rPr lang="en-US" altLang="ko-KR" sz="1200" dirty="0" smtClean="0"/>
              <a:t> – </a:t>
            </a:r>
            <a:r>
              <a:rPr lang="ko-KR" altLang="en-US" sz="1200" dirty="0" smtClean="0"/>
              <a:t>원격 로그 수집 용도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006743" y="2705451"/>
            <a:ext cx="2930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주요 설정 파일 </a:t>
            </a:r>
            <a:r>
              <a:rPr lang="en-US" altLang="ko-KR" sz="1400" dirty="0"/>
              <a:t>- /</a:t>
            </a:r>
            <a:r>
              <a:rPr lang="en-US" altLang="ko-KR" sz="1400" dirty="0" err="1"/>
              <a:t>etc</a:t>
            </a:r>
            <a:r>
              <a:rPr lang="en-US" altLang="ko-KR" sz="1400" dirty="0"/>
              <a:t>/</a:t>
            </a:r>
            <a:r>
              <a:rPr lang="en-US" altLang="ko-KR" sz="1400" dirty="0" err="1"/>
              <a:t>rsyslog.conf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436"/>
          <a:stretch/>
        </p:blipFill>
        <p:spPr>
          <a:xfrm>
            <a:off x="1075553" y="3481081"/>
            <a:ext cx="4653351" cy="19139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415"/>
          <a:stretch/>
        </p:blipFill>
        <p:spPr>
          <a:xfrm>
            <a:off x="6032743" y="3481081"/>
            <a:ext cx="5659939" cy="27682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7718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E165C-E824-E45E-5191-A60A5C168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7164" y="836115"/>
            <a:ext cx="4492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Apache2</a:t>
            </a:r>
            <a:r>
              <a:rPr lang="ko-KR" altLang="en-US" sz="1400" dirty="0" smtClean="0"/>
              <a:t>를 이용한 간단한 로그 확인용 </a:t>
            </a:r>
            <a:r>
              <a:rPr lang="ko-KR" altLang="en-US" sz="1400" dirty="0" smtClean="0"/>
              <a:t>대시보드 제작</a:t>
            </a:r>
            <a:endParaRPr lang="ko-KR" altLang="en-US" sz="14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870" y="1383465"/>
            <a:ext cx="6173532" cy="498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06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21535" y="529150"/>
            <a:ext cx="5892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Kali</a:t>
            </a:r>
            <a:r>
              <a:rPr lang="ko-KR" altLang="en-US" sz="1400" dirty="0" smtClean="0"/>
              <a:t>에서 </a:t>
            </a:r>
            <a:r>
              <a:rPr lang="en-US" altLang="ko-KR" sz="1400" dirty="0" smtClean="0"/>
              <a:t>DB</a:t>
            </a:r>
            <a:r>
              <a:rPr lang="ko-KR" altLang="en-US" sz="1400" dirty="0" smtClean="0"/>
              <a:t>서버에 </a:t>
            </a:r>
            <a:r>
              <a:rPr lang="en-US" altLang="ko-KR" sz="1400" dirty="0" err="1" smtClean="0"/>
              <a:t>ssh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접속 </a:t>
            </a:r>
            <a:r>
              <a:rPr lang="ko-KR" altLang="en-US" sz="1400" dirty="0" smtClean="0"/>
              <a:t>시도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고의로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비밀번호 한 번 틀리고 </a:t>
            </a:r>
            <a:r>
              <a:rPr lang="ko-KR" altLang="en-US" sz="1400" dirty="0" smtClean="0"/>
              <a:t>접속</a:t>
            </a:r>
            <a:r>
              <a:rPr lang="en-US" altLang="ko-KR" sz="1400" dirty="0" smtClean="0"/>
              <a:t>) </a:t>
            </a:r>
            <a:endParaRPr lang="ko-KR" altLang="en-US" sz="14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721535" y="1011339"/>
            <a:ext cx="5612763" cy="1454527"/>
            <a:chOff x="713222" y="590281"/>
            <a:chExt cx="5612763" cy="145452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222" y="590281"/>
              <a:ext cx="5612763" cy="1454527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713222" y="914400"/>
              <a:ext cx="2553680" cy="307571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13222" y="1587655"/>
              <a:ext cx="2553680" cy="307571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21535" y="2640278"/>
            <a:ext cx="8655222" cy="4076405"/>
            <a:chOff x="713222" y="2183078"/>
            <a:chExt cx="9037607" cy="415870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/>
            <a:srcRect l="770" r="4719"/>
            <a:stretch/>
          </p:blipFill>
          <p:spPr>
            <a:xfrm>
              <a:off x="713222" y="2183078"/>
              <a:ext cx="9037607" cy="4158708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901142" y="3250276"/>
              <a:ext cx="3574473" cy="26600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1939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5917" y="3105835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Local </a:t>
            </a:r>
            <a:r>
              <a:rPr lang="en-US" altLang="ko-KR" sz="3600" b="1" dirty="0" smtClean="0"/>
              <a:t>WEB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711858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C4A915F-1DA7-318B-1BB4-7C3B087E7A1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87630" y="934855"/>
          <a:ext cx="414476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870">
                  <a:extLst>
                    <a:ext uri="{9D8B030D-6E8A-4147-A177-3AD203B41FA5}">
                      <a16:colId xmlns:a16="http://schemas.microsoft.com/office/drawing/2014/main" val="3540225284"/>
                    </a:ext>
                  </a:extLst>
                </a:gridCol>
                <a:gridCol w="3136899">
                  <a:extLst>
                    <a:ext uri="{9D8B030D-6E8A-4147-A177-3AD203B41FA5}">
                      <a16:colId xmlns:a16="http://schemas.microsoft.com/office/drawing/2014/main" val="1537138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/>
                        <a:t>OS</a:t>
                      </a:r>
                      <a:endParaRPr lang="ko-KR" altLang="en-US" sz="14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Ubuntu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18.04</a:t>
                      </a:r>
                      <a:endParaRPr lang="ko-KR" altLang="en-US" sz="1400" b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1225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</a:t>
                      </a:r>
                      <a:endParaRPr lang="ko-KR" altLang="en-US" sz="14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192.168.70.66</a:t>
                      </a:r>
                      <a:endParaRPr lang="ko-KR" altLang="en-US" sz="1400" b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652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dirty="0"/>
                        <a:t>사용 포트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/>
                        <a:t>Apache(80) AJP(8009) Tomcat(8080)</a:t>
                      </a:r>
                      <a:endParaRPr lang="ko-KR" altLang="en-US" sz="1400" b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67419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4668C7B-B541-FB07-DA97-BA5000F79287}"/>
              </a:ext>
            </a:extLst>
          </p:cNvPr>
          <p:cNvSpPr txBox="1"/>
          <p:nvPr/>
        </p:nvSpPr>
        <p:spPr>
          <a:xfrm>
            <a:off x="1071419" y="435523"/>
            <a:ext cx="230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WEB </a:t>
            </a:r>
            <a:r>
              <a:rPr lang="ko-KR" altLang="en-US" sz="2400" b="1" dirty="0"/>
              <a:t>서버 정보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7848" y="2394229"/>
            <a:ext cx="49003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Apache HTTP</a:t>
            </a:r>
            <a:endParaRPr lang="ko-KR" altLang="en-US" sz="1400" b="1" dirty="0" smtClean="0"/>
          </a:p>
          <a:p>
            <a:r>
              <a:rPr lang="en-US" altLang="ko-KR" sz="1200" dirty="0" smtClean="0"/>
              <a:t>HTML, CSS, JavaScript, </a:t>
            </a:r>
            <a:r>
              <a:rPr lang="ko-KR" altLang="en-US" sz="1200" dirty="0" smtClean="0"/>
              <a:t>이미지 등의 정적 파일을 매우 빠르게 서비스</a:t>
            </a:r>
          </a:p>
          <a:p>
            <a:r>
              <a:rPr lang="ko-KR" altLang="en-US" sz="1200" dirty="0" smtClean="0"/>
              <a:t>방화벽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접근 제어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DDoS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방어 등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400" b="1" dirty="0" smtClean="0"/>
              <a:t>Apache Tomcat</a:t>
            </a:r>
            <a:endParaRPr lang="ko-KR" altLang="en-US" sz="1400" b="1" dirty="0" smtClean="0"/>
          </a:p>
          <a:p>
            <a:r>
              <a:rPr lang="en-US" altLang="ko-KR" sz="1200" dirty="0" smtClean="0"/>
              <a:t>JSP, Servlet </a:t>
            </a:r>
            <a:r>
              <a:rPr lang="ko-KR" altLang="en-US" sz="1200" dirty="0" smtClean="0"/>
              <a:t>실행 환경 제공</a:t>
            </a:r>
          </a:p>
          <a:p>
            <a:r>
              <a:rPr lang="ko-KR" altLang="en-US" sz="1200" dirty="0" smtClean="0"/>
              <a:t>데이터베이스 연동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비즈니스 </a:t>
            </a:r>
            <a:r>
              <a:rPr lang="ko-KR" altLang="en-US" sz="1200" dirty="0" err="1" smtClean="0"/>
              <a:t>로직</a:t>
            </a:r>
            <a:r>
              <a:rPr lang="ko-KR" altLang="en-US" sz="1200" dirty="0" smtClean="0"/>
              <a:t> 처리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4829" y="4187633"/>
            <a:ext cx="3486275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/>
              <a:t>mod_jk</a:t>
            </a:r>
            <a:endParaRPr lang="en-US" altLang="ko-KR" sz="1400" dirty="0"/>
          </a:p>
          <a:p>
            <a:r>
              <a:rPr lang="en-US" altLang="ko-KR" sz="1200" dirty="0" smtClean="0"/>
              <a:t>Apache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Tomcat</a:t>
            </a:r>
            <a:r>
              <a:rPr lang="ko-KR" altLang="en-US" sz="1200" dirty="0" smtClean="0"/>
              <a:t>을 연결하는 </a:t>
            </a:r>
            <a:r>
              <a:rPr lang="en-US" altLang="ko-KR" sz="1200" dirty="0" smtClean="0"/>
              <a:t>Apache </a:t>
            </a:r>
            <a:r>
              <a:rPr lang="ko-KR" altLang="en-US" sz="1200" dirty="0" smtClean="0"/>
              <a:t>모듈</a:t>
            </a:r>
            <a:endParaRPr lang="en-US" altLang="ko-KR" sz="1200" dirty="0" smtClean="0"/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dirty="0" smtClean="0">
                <a:latin typeface="Arial" panose="020B0604020202020204" pitchFamily="34" charset="0"/>
              </a:rPr>
              <a:t>특정 </a:t>
            </a:r>
            <a:r>
              <a:rPr lang="ko-KR" altLang="ko-KR" sz="1200" dirty="0">
                <a:latin typeface="Arial" panose="020B0604020202020204" pitchFamily="34" charset="0"/>
              </a:rPr>
              <a:t>URL 패턴을 </a:t>
            </a:r>
            <a:r>
              <a:rPr lang="ko-KR" altLang="ko-KR" sz="1200" dirty="0" err="1">
                <a:latin typeface="Arial" panose="020B0604020202020204" pitchFamily="34" charset="0"/>
              </a:rPr>
              <a:t>Tomcat으로</a:t>
            </a:r>
            <a:r>
              <a:rPr lang="ko-KR" altLang="ko-KR" sz="1200" dirty="0">
                <a:latin typeface="Arial" panose="020B0604020202020204" pitchFamily="34" charset="0"/>
              </a:rPr>
              <a:t> 전달 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dirty="0">
                <a:latin typeface="Arial" panose="020B0604020202020204" pitchFamily="34" charset="0"/>
              </a:rPr>
              <a:t>로드 </a:t>
            </a:r>
            <a:r>
              <a:rPr lang="ko-KR" altLang="ko-KR" sz="1200" dirty="0" err="1">
                <a:latin typeface="Arial" panose="020B0604020202020204" pitchFamily="34" charset="0"/>
              </a:rPr>
              <a:t>밸런싱</a:t>
            </a:r>
            <a:r>
              <a:rPr lang="ko-KR" altLang="ko-KR" sz="1200" dirty="0">
                <a:latin typeface="Arial" panose="020B0604020202020204" pitchFamily="34" charset="0"/>
              </a:rPr>
              <a:t>: 여러 </a:t>
            </a:r>
            <a:r>
              <a:rPr lang="ko-KR" altLang="ko-KR" sz="1200" dirty="0" err="1">
                <a:latin typeface="Arial" panose="020B0604020202020204" pitchFamily="34" charset="0"/>
              </a:rPr>
              <a:t>Tomcat</a:t>
            </a:r>
            <a:r>
              <a:rPr lang="ko-KR" altLang="ko-KR" sz="1200" dirty="0">
                <a:latin typeface="Arial" panose="020B0604020202020204" pitchFamily="34" charset="0"/>
              </a:rPr>
              <a:t> 인스턴스로 요청 분산 </a:t>
            </a:r>
          </a:p>
          <a:p>
            <a:endParaRPr lang="en-US" altLang="ko-KR" sz="1200" dirty="0"/>
          </a:p>
          <a:p>
            <a:r>
              <a:rPr lang="en-US" altLang="ko-KR" sz="1400" b="1" dirty="0" smtClean="0"/>
              <a:t>AJP (Apache </a:t>
            </a:r>
            <a:r>
              <a:rPr lang="en-US" altLang="ko-KR" sz="1400" b="1" dirty="0" err="1" smtClean="0"/>
              <a:t>JServ</a:t>
            </a:r>
            <a:r>
              <a:rPr lang="en-US" altLang="ko-KR" sz="1400" b="1" dirty="0" smtClean="0"/>
              <a:t> Protocol)</a:t>
            </a:r>
            <a:endParaRPr lang="en-US" altLang="ko-KR" sz="1400" dirty="0"/>
          </a:p>
          <a:p>
            <a:r>
              <a:rPr lang="en-US" altLang="ko-KR" sz="1200" dirty="0" smtClean="0"/>
              <a:t>Apache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Tomcat </a:t>
            </a:r>
            <a:r>
              <a:rPr lang="ko-KR" altLang="en-US" sz="1200" dirty="0" smtClean="0"/>
              <a:t>간의 전용 통신 프로토콜</a:t>
            </a:r>
            <a:endParaRPr lang="ko-KR" altLang="en-US" sz="1200" b="1" dirty="0" smtClean="0"/>
          </a:p>
          <a:p>
            <a:r>
              <a:rPr lang="en-US" altLang="ko-KR" sz="1200" dirty="0" smtClean="0"/>
              <a:t>HTTP</a:t>
            </a:r>
            <a:r>
              <a:rPr lang="ko-KR" altLang="en-US" sz="1200" dirty="0" smtClean="0"/>
              <a:t>보다 약 </a:t>
            </a:r>
            <a:r>
              <a:rPr lang="en-US" altLang="ko-KR" sz="1200" dirty="0" smtClean="0"/>
              <a:t>20% </a:t>
            </a:r>
            <a:r>
              <a:rPr lang="ko-KR" altLang="en-US" sz="1200" dirty="0" smtClean="0"/>
              <a:t>빠름</a:t>
            </a:r>
          </a:p>
          <a:p>
            <a:r>
              <a:rPr lang="ko-KR" altLang="en-US" sz="1200" dirty="0" smtClean="0"/>
              <a:t>기본 포트</a:t>
            </a:r>
            <a:r>
              <a:rPr lang="en-US" altLang="ko-KR" sz="1200" dirty="0" smtClean="0"/>
              <a:t>: 8009</a:t>
            </a:r>
          </a:p>
          <a:p>
            <a:r>
              <a:rPr lang="ko-KR" altLang="en-US" sz="1200" dirty="0" smtClean="0"/>
              <a:t>외부에서 직접 접근 불가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45708" y="1491115"/>
            <a:ext cx="1885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Apache2 ,</a:t>
            </a:r>
            <a:r>
              <a:rPr lang="en-US" altLang="ko-KR" sz="1600" dirty="0" smtClean="0"/>
              <a:t>Tomcat9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95126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1403713" y="1255001"/>
            <a:ext cx="8451463" cy="3845093"/>
            <a:chOff x="679813" y="899401"/>
            <a:chExt cx="8451463" cy="3845093"/>
          </a:xfrm>
        </p:grpSpPr>
        <p:sp>
          <p:nvSpPr>
            <p:cNvPr id="8" name="TextBox 7"/>
            <p:cNvSpPr txBox="1"/>
            <p:nvPr/>
          </p:nvSpPr>
          <p:spPr>
            <a:xfrm>
              <a:off x="4727313" y="1583323"/>
              <a:ext cx="29610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/>
                <a:t>클라이언트가 </a:t>
              </a:r>
              <a:r>
                <a:rPr lang="en-US" altLang="ko-KR" sz="1600" dirty="0" smtClean="0"/>
                <a:t>JSP </a:t>
              </a:r>
              <a:r>
                <a:rPr lang="ko-KR" altLang="en-US" sz="1600" dirty="0" smtClean="0"/>
                <a:t>페이지 접속</a:t>
              </a:r>
              <a:endParaRPr lang="ko-KR" altLang="en-US" sz="16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27313" y="2314833"/>
              <a:ext cx="34422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Apache</a:t>
              </a:r>
              <a:r>
                <a:rPr lang="ko-KR" altLang="en-US" sz="1600" dirty="0" smtClean="0"/>
                <a:t>가 </a:t>
              </a:r>
              <a:r>
                <a:rPr lang="en-US" altLang="ko-KR" sz="1600" dirty="0" smtClean="0"/>
                <a:t>80</a:t>
              </a:r>
              <a:r>
                <a:rPr lang="ko-KR" altLang="en-US" sz="1600" dirty="0" smtClean="0"/>
                <a:t>번 포트에서 요청 받음</a:t>
              </a:r>
              <a:endParaRPr lang="ko-KR" altLang="en-US" sz="16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27313" y="3276360"/>
              <a:ext cx="44039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mod_jk</a:t>
              </a:r>
              <a:r>
                <a:rPr lang="ko-KR" altLang="en-US" sz="1600" dirty="0" smtClean="0"/>
                <a:t>가 </a:t>
              </a:r>
              <a:r>
                <a:rPr lang="en-US" altLang="ko-KR" sz="1600" dirty="0" smtClean="0"/>
                <a:t>AJP </a:t>
              </a:r>
              <a:r>
                <a:rPr lang="ko-KR" altLang="en-US" sz="1600" dirty="0" smtClean="0"/>
                <a:t>프로토콜로 </a:t>
              </a:r>
              <a:r>
                <a:rPr lang="en-US" altLang="ko-KR" sz="1600" dirty="0" smtClean="0"/>
                <a:t>Tomcat</a:t>
              </a:r>
              <a:r>
                <a:rPr lang="ko-KR" altLang="en-US" sz="1600" dirty="0" smtClean="0"/>
                <a:t>으로 라우팅</a:t>
              </a:r>
              <a:endParaRPr lang="ko-KR" altLang="en-US" sz="16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727313" y="4304659"/>
              <a:ext cx="2119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Tomcat</a:t>
              </a:r>
              <a:r>
                <a:rPr lang="ko-KR" altLang="en-US" sz="1600" dirty="0" smtClean="0"/>
                <a:t>에서 </a:t>
              </a:r>
              <a:r>
                <a:rPr lang="en-US" altLang="ko-KR" sz="1600" dirty="0" smtClean="0"/>
                <a:t>JSP </a:t>
              </a:r>
              <a:r>
                <a:rPr lang="ko-KR" altLang="en-US" sz="1600" dirty="0" smtClean="0"/>
                <a:t>처리</a:t>
              </a:r>
              <a:endParaRPr lang="ko-KR" altLang="en-US" sz="1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35523" y="899401"/>
              <a:ext cx="2286203" cy="4001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l</a:t>
              </a:r>
              <a:r>
                <a:rPr lang="en-US" altLang="ko-KR" sz="2000" dirty="0" smtClean="0"/>
                <a:t>ocalhost/</a:t>
              </a:r>
              <a:r>
                <a:rPr lang="en-US" altLang="ko-KR" sz="2000" dirty="0" err="1" smtClean="0"/>
                <a:t>login.jsp</a:t>
              </a:r>
              <a:endParaRPr lang="ko-KR" alt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57952" y="2222500"/>
              <a:ext cx="1443600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/>
                <a:t>Apache</a:t>
              </a:r>
              <a:endParaRPr lang="ko-KR" altLang="en-US" sz="28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68399" y="4221274"/>
              <a:ext cx="1420453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/>
                <a:t>Tomcat</a:t>
              </a:r>
              <a:endParaRPr lang="ko-KR" altLang="en-US" sz="2800" b="1" dirty="0"/>
            </a:p>
          </p:txBody>
        </p:sp>
        <p:cxnSp>
          <p:nvCxnSpPr>
            <p:cNvPr id="16" name="직선 화살표 연결선 15"/>
            <p:cNvCxnSpPr>
              <a:stCxn id="13" idx="2"/>
              <a:endCxn id="14" idx="0"/>
            </p:cNvCxnSpPr>
            <p:nvPr/>
          </p:nvCxnSpPr>
          <p:spPr>
            <a:xfrm flipH="1">
              <a:off x="2078626" y="2745720"/>
              <a:ext cx="1126" cy="147555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091324" y="3260971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mod_jk</a:t>
              </a:r>
              <a:endParaRPr lang="ko-KR" altLang="en-US" dirty="0"/>
            </a:p>
          </p:txBody>
        </p:sp>
        <p:cxnSp>
          <p:nvCxnSpPr>
            <p:cNvPr id="20" name="직선 화살표 연결선 19"/>
            <p:cNvCxnSpPr>
              <a:stCxn id="12" idx="2"/>
              <a:endCxn id="13" idx="0"/>
            </p:cNvCxnSpPr>
            <p:nvPr/>
          </p:nvCxnSpPr>
          <p:spPr>
            <a:xfrm>
              <a:off x="2078625" y="1299511"/>
              <a:ext cx="1127" cy="92298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2379028" y="1749534"/>
              <a:ext cx="2101140" cy="22942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2879208" y="2459698"/>
              <a:ext cx="1770448" cy="14537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3106675" y="3441810"/>
              <a:ext cx="1373493" cy="3827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2908198" y="4488234"/>
              <a:ext cx="1770448" cy="14537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181276" y="3244358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accent5">
                      <a:lumMod val="75000"/>
                    </a:schemeClr>
                  </a:solidFill>
                </a:rPr>
                <a:t>8009</a:t>
              </a:r>
              <a:endParaRPr lang="ko-KR" altLang="en-US" sz="16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87961" y="2314833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accent5">
                      <a:lumMod val="75000"/>
                    </a:schemeClr>
                  </a:solidFill>
                </a:rPr>
                <a:t>80</a:t>
              </a:r>
              <a:endParaRPr lang="ko-KR" altLang="en-US" sz="16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9813" y="4333494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accent5">
                      <a:lumMod val="75000"/>
                    </a:schemeClr>
                  </a:solidFill>
                </a:rPr>
                <a:t>8080</a:t>
              </a:r>
              <a:endParaRPr lang="ko-KR" altLang="en-US" sz="16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782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23719" y="850166"/>
            <a:ext cx="705193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Apache 관련 설정파일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etc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/apache2/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sites-available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cloudguardians.conf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-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가상호스트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설정</a:t>
            </a:r>
            <a:endParaRPr lang="en-US" altLang="ko-KR" sz="1400" dirty="0">
              <a:latin typeface="Arial" panose="020B0604020202020204" pitchFamily="34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etc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/apache2/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mods-available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jk.conf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-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mod_jk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전역 설정 </a:t>
            </a:r>
            <a:endParaRPr kumimoji="0" lang="ko-KR" altLang="ko-K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etc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/libapache2-mod-jk/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workers.properties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-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mod_jk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워커 설정 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Tomcat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관련 설정파일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etc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/tomcat9/server.xml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-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Tomcat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서버 설정 (HTTP/AJP 커넥터)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var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lib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/tomcat9/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webapps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/ROOT/META-INF/context.xml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- 데이터베이스 연결 설정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라이브러리</a:t>
            </a:r>
            <a:endParaRPr kumimoji="0" lang="en-US" altLang="ko-KR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 smtClean="0">
                <a:latin typeface="Arial Unicode MS"/>
              </a:rPr>
              <a:t>/</a:t>
            </a:r>
            <a:r>
              <a:rPr lang="ko-KR" altLang="ko-KR" sz="1400" dirty="0" err="1" smtClean="0">
                <a:latin typeface="Arial Unicode MS"/>
              </a:rPr>
              <a:t>usr</a:t>
            </a:r>
            <a:r>
              <a:rPr lang="ko-KR" altLang="ko-KR" sz="1400" dirty="0" smtClean="0">
                <a:latin typeface="Arial Unicode MS"/>
              </a:rPr>
              <a:t>/</a:t>
            </a:r>
            <a:r>
              <a:rPr lang="ko-KR" altLang="ko-KR" sz="1400" dirty="0" err="1" smtClean="0">
                <a:latin typeface="Arial Unicode MS"/>
              </a:rPr>
              <a:t>share</a:t>
            </a:r>
            <a:r>
              <a:rPr lang="ko-KR" altLang="ko-KR" sz="1400" dirty="0" smtClean="0">
                <a:latin typeface="Arial Unicode MS"/>
              </a:rPr>
              <a:t>/tomcat9/</a:t>
            </a:r>
            <a:r>
              <a:rPr lang="ko-KR" altLang="ko-KR" sz="1400" dirty="0" err="1" smtClean="0">
                <a:latin typeface="Arial Unicode MS"/>
              </a:rPr>
              <a:t>lib</a:t>
            </a:r>
            <a:r>
              <a:rPr lang="ko-KR" altLang="ko-KR" sz="1400" dirty="0" smtClean="0">
                <a:latin typeface="Arial Unicode MS"/>
              </a:rPr>
              <a:t>/mysql-connector-j-8.0.33.jar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- JDBC 드라이버</a:t>
            </a:r>
            <a:endParaRPr lang="en-US" altLang="ko-KR" sz="14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4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웹 애플리케이션 파일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var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lib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/tomcat9/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webapps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/ROOT/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endParaRPr kumimoji="0" lang="ko-KR" altLang="ko-KR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login.jsp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- 로그인 페이지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dashboard.jsp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- 대시보드 메인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board.jsp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- 게시판 목록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 smtClean="0">
                <a:latin typeface="Arial Unicode MS"/>
              </a:rPr>
              <a:t>…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6685" r="26480"/>
          <a:stretch/>
        </p:blipFill>
        <p:spPr>
          <a:xfrm>
            <a:off x="7579760" y="169635"/>
            <a:ext cx="4396340" cy="31404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349" y="3403375"/>
            <a:ext cx="3334215" cy="18481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11992" r="45678" b="8151"/>
          <a:stretch/>
        </p:blipFill>
        <p:spPr>
          <a:xfrm>
            <a:off x="7780102" y="5321300"/>
            <a:ext cx="3296462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31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30" y="888627"/>
            <a:ext cx="5628837" cy="55918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8" name="그룹 7"/>
          <p:cNvGrpSpPr/>
          <p:nvPr/>
        </p:nvGrpSpPr>
        <p:grpSpPr>
          <a:xfrm>
            <a:off x="5257798" y="2918584"/>
            <a:ext cx="6603555" cy="2326516"/>
            <a:chOff x="5118098" y="2347084"/>
            <a:chExt cx="6603555" cy="232651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15691" r="10253"/>
            <a:stretch/>
          </p:blipFill>
          <p:spPr>
            <a:xfrm>
              <a:off x="5118098" y="2347084"/>
              <a:ext cx="6603555" cy="232651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5118098" y="3213100"/>
              <a:ext cx="6603555" cy="24130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24430" y="27940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054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9491" y="2069870"/>
            <a:ext cx="31325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err="1" smtClean="0"/>
              <a:t>DataBase</a:t>
            </a:r>
            <a:r>
              <a:rPr lang="en-US" altLang="ko-KR" dirty="0" smtClean="0"/>
              <a:t> (192.168.70.71)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/>
              <a:t>b</a:t>
            </a:r>
            <a:r>
              <a:rPr lang="en-US" altLang="ko-KR" b="1" dirty="0" smtClean="0"/>
              <a:t>ackup</a:t>
            </a:r>
            <a:r>
              <a:rPr lang="en-US" altLang="ko-KR" dirty="0" smtClean="0"/>
              <a:t> (192.168.90.96)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smtClean="0"/>
              <a:t>log</a:t>
            </a:r>
            <a:r>
              <a:rPr lang="en-US" altLang="ko-KR" dirty="0" smtClean="0"/>
              <a:t> (192.168.90.93)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smtClean="0"/>
              <a:t>local web </a:t>
            </a:r>
            <a:r>
              <a:rPr lang="en-US" altLang="ko-KR" dirty="0" smtClean="0"/>
              <a:t>(192.168.70.66)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smtClean="0"/>
              <a:t>SMTP</a:t>
            </a:r>
            <a:r>
              <a:rPr lang="en-US" altLang="ko-KR" dirty="0" smtClean="0"/>
              <a:t> (192.168.70.172)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smtClean="0"/>
              <a:t>NAS</a:t>
            </a:r>
            <a:r>
              <a:rPr lang="en-US" altLang="ko-KR" dirty="0" smtClean="0"/>
              <a:t> (192.168.70.203)</a:t>
            </a:r>
          </a:p>
        </p:txBody>
      </p:sp>
    </p:spTree>
    <p:extLst>
      <p:ext uri="{BB962C8B-B14F-4D97-AF65-F5344CB8AC3E}">
        <p14:creationId xmlns:p14="http://schemas.microsoft.com/office/powerpoint/2010/main" val="736242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18027"/>
          <a:stretch/>
        </p:blipFill>
        <p:spPr>
          <a:xfrm>
            <a:off x="1193800" y="926335"/>
            <a:ext cx="7526908" cy="52712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93800" y="41910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메인 페이지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37457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5134020" y="1447800"/>
            <a:ext cx="542880" cy="3429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279399" y="743295"/>
            <a:ext cx="11514163" cy="5963316"/>
            <a:chOff x="292099" y="438495"/>
            <a:chExt cx="11514163" cy="596331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l="7811" t="1" r="7969" b="21112"/>
            <a:stretch/>
          </p:blipFill>
          <p:spPr>
            <a:xfrm>
              <a:off x="292099" y="438495"/>
              <a:ext cx="5632541" cy="3803378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l="15710" t="12945" r="15777"/>
            <a:stretch/>
          </p:blipFill>
          <p:spPr>
            <a:xfrm>
              <a:off x="6388099" y="850900"/>
              <a:ext cx="5418163" cy="5046303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l="30372" t="7707" r="16195" b="45650"/>
            <a:stretch/>
          </p:blipFill>
          <p:spPr>
            <a:xfrm>
              <a:off x="546100" y="4774627"/>
              <a:ext cx="5575300" cy="1627184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sp>
          <p:nvSpPr>
            <p:cNvPr id="10" name="직사각형 9"/>
            <p:cNvSpPr/>
            <p:nvPr/>
          </p:nvSpPr>
          <p:spPr>
            <a:xfrm>
              <a:off x="6632620" y="2219294"/>
              <a:ext cx="5064080" cy="300040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6100" y="5626100"/>
              <a:ext cx="5575300" cy="27110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 flipH="1">
              <a:off x="3911600" y="4267200"/>
              <a:ext cx="2736760" cy="130824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406400" y="189522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게시판 페이지 </a:t>
            </a:r>
            <a:r>
              <a:rPr lang="en-US" altLang="ko-KR" dirty="0" smtClean="0"/>
              <a:t>– DB</a:t>
            </a:r>
            <a:r>
              <a:rPr lang="ko-KR" altLang="en-US" dirty="0" smtClean="0"/>
              <a:t>연동 예를 위해 만들었으나 굳이 안써도 </a:t>
            </a:r>
            <a:r>
              <a:rPr lang="ko-KR" altLang="en-US" dirty="0" err="1" smtClean="0"/>
              <a:t>될듯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45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183" y="694949"/>
            <a:ext cx="8871244" cy="519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26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12159" y="3105835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/>
              <a:t>SMTP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49198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C4A915F-1DA7-318B-1BB4-7C3B087E7A1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87631" y="934855"/>
          <a:ext cx="373375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2842">
                  <a:extLst>
                    <a:ext uri="{9D8B030D-6E8A-4147-A177-3AD203B41FA5}">
                      <a16:colId xmlns:a16="http://schemas.microsoft.com/office/drawing/2014/main" val="3540225284"/>
                    </a:ext>
                  </a:extLst>
                </a:gridCol>
                <a:gridCol w="2770910">
                  <a:extLst>
                    <a:ext uri="{9D8B030D-6E8A-4147-A177-3AD203B41FA5}">
                      <a16:colId xmlns:a16="http://schemas.microsoft.com/office/drawing/2014/main" val="1537138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OS</a:t>
                      </a:r>
                      <a:endParaRPr lang="ko-KR" altLang="en-US" sz="12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Rocky Linux 8</a:t>
                      </a:r>
                      <a:endParaRPr lang="ko-KR" altLang="en-US" sz="1200" b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1225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</a:t>
                      </a:r>
                      <a:endParaRPr lang="ko-KR" altLang="en-US" sz="12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192.168.70.172</a:t>
                      </a:r>
                      <a:endParaRPr lang="ko-KR" altLang="en-US" sz="1200" b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652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 dirty="0"/>
                        <a:t>사용 포트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SMTP(25), IMAP(143), Apache(80) </a:t>
                      </a:r>
                      <a:r>
                        <a:rPr lang="ko-KR" altLang="en-US" sz="1200" b="0" dirty="0"/>
                        <a:t>등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6741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호스트명</a:t>
                      </a:r>
                      <a:endParaRPr lang="ko-KR" altLang="en-US" sz="12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mail.ysck.kr</a:t>
                      </a:r>
                      <a:endParaRPr lang="ko-KR" altLang="en-US" sz="1200" b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7937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도메인</a:t>
                      </a:r>
                      <a:endParaRPr lang="ko-KR" altLang="en-US" sz="12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ysck.kr</a:t>
                      </a:r>
                      <a:endParaRPr lang="ko-KR" altLang="en-US" sz="1200" b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479493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7DFEA6-45BC-0641-53CC-B6FACF0249BF}"/>
              </a:ext>
            </a:extLst>
          </p:cNvPr>
          <p:cNvSpPr txBox="1"/>
          <p:nvPr/>
        </p:nvSpPr>
        <p:spPr>
          <a:xfrm>
            <a:off x="1071419" y="2985328"/>
            <a:ext cx="4033476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송신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php</a:t>
            </a:r>
            <a:r>
              <a:rPr lang="ko-KR" altLang="en-US" sz="1400" dirty="0"/>
              <a:t>로 폼을 만들어서 외부에서 메일 전송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(</a:t>
            </a:r>
            <a:r>
              <a:rPr lang="ko-KR" altLang="en-US" sz="1400" dirty="0"/>
              <a:t>송</a:t>
            </a:r>
            <a:r>
              <a:rPr lang="en-US" altLang="ko-KR" sz="1400" dirty="0"/>
              <a:t>)</a:t>
            </a:r>
            <a:r>
              <a:rPr lang="ko-KR" altLang="en-US" sz="1400" dirty="0"/>
              <a:t>수신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Roundcube</a:t>
            </a:r>
            <a:r>
              <a:rPr lang="ko-KR" altLang="en-US" sz="1400" dirty="0"/>
              <a:t>를 이용하여 메일 </a:t>
            </a:r>
            <a:r>
              <a:rPr lang="en-US" altLang="ko-KR" sz="1400" dirty="0"/>
              <a:t>(</a:t>
            </a:r>
            <a:r>
              <a:rPr lang="ko-KR" altLang="en-US" sz="1400" dirty="0"/>
              <a:t>송</a:t>
            </a:r>
            <a:r>
              <a:rPr lang="en-US" altLang="ko-KR" sz="1400" dirty="0"/>
              <a:t>)</a:t>
            </a:r>
            <a:r>
              <a:rPr lang="ko-KR" altLang="en-US" sz="1400" dirty="0"/>
              <a:t>수신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68C7B-B541-FB07-DA97-BA5000F79287}"/>
              </a:ext>
            </a:extLst>
          </p:cNvPr>
          <p:cNvSpPr txBox="1"/>
          <p:nvPr/>
        </p:nvSpPr>
        <p:spPr>
          <a:xfrm>
            <a:off x="1071419" y="435523"/>
            <a:ext cx="2089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SMTP </a:t>
            </a:r>
            <a:r>
              <a:rPr lang="ko-KR" altLang="en-US" sz="2000" b="1" dirty="0"/>
              <a:t>서버 정보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F16B3-8AF2-FB8F-31AD-2041841D4D9B}"/>
              </a:ext>
            </a:extLst>
          </p:cNvPr>
          <p:cNvSpPr txBox="1"/>
          <p:nvPr/>
        </p:nvSpPr>
        <p:spPr>
          <a:xfrm>
            <a:off x="5808689" y="1126279"/>
            <a:ext cx="5295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사용한 패키지들</a:t>
            </a:r>
            <a:r>
              <a:rPr lang="en-US" altLang="ko-KR" sz="1600" dirty="0"/>
              <a:t>: postfix, dovecot, </a:t>
            </a:r>
            <a:r>
              <a:rPr lang="en-US" altLang="ko-KR" sz="1600" dirty="0" err="1"/>
              <a:t>mailx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roundcube</a:t>
            </a:r>
            <a:r>
              <a:rPr lang="en-US" altLang="ko-KR" sz="1600" dirty="0"/>
              <a:t> </a:t>
            </a:r>
            <a:r>
              <a:rPr lang="ko-KR" altLang="en-US" sz="1600" dirty="0"/>
              <a:t>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D3A50F-0701-6354-AEF5-26FB5D132EE2}"/>
              </a:ext>
            </a:extLst>
          </p:cNvPr>
          <p:cNvSpPr txBox="1"/>
          <p:nvPr/>
        </p:nvSpPr>
        <p:spPr>
          <a:xfrm>
            <a:off x="5808689" y="1674689"/>
            <a:ext cx="5377819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Postfix - MTA (Mail Transfer Agent)</a:t>
            </a:r>
          </a:p>
          <a:p>
            <a:r>
              <a:rPr lang="ko-KR" altLang="en-US" sz="1200" dirty="0"/>
              <a:t>역할</a:t>
            </a:r>
            <a:r>
              <a:rPr lang="en-US" altLang="ko-KR" sz="1200" dirty="0"/>
              <a:t>: </a:t>
            </a:r>
            <a:r>
              <a:rPr lang="ko-KR" altLang="en-US" sz="1200" dirty="0"/>
              <a:t>이메일을 송신하거나</a:t>
            </a:r>
            <a:r>
              <a:rPr lang="en-US" altLang="ko-KR" sz="1200" dirty="0"/>
              <a:t>, </a:t>
            </a:r>
            <a:r>
              <a:rPr lang="ko-KR" altLang="en-US" sz="1200" dirty="0"/>
              <a:t>다른 메일 서버로부터 수신하여 저장</a:t>
            </a:r>
            <a:endParaRPr lang="en-US" altLang="ko-KR" sz="1200" dirty="0"/>
          </a:p>
          <a:p>
            <a:r>
              <a:rPr lang="ko-KR" altLang="en-US" sz="1200" dirty="0"/>
              <a:t>기능</a:t>
            </a:r>
            <a:r>
              <a:rPr lang="en-US" altLang="ko-KR" sz="1200" dirty="0"/>
              <a:t>: </a:t>
            </a:r>
            <a:r>
              <a:rPr lang="ko-KR" altLang="en-US" sz="1200" dirty="0"/>
              <a:t>사용자가 보낸 메일을 외부로 전달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/>
              <a:t>Dovecot - MDA + IMAP/POP3 Server</a:t>
            </a:r>
          </a:p>
          <a:p>
            <a:r>
              <a:rPr lang="ko-KR" altLang="en-US" sz="1200" dirty="0"/>
              <a:t>역할</a:t>
            </a:r>
            <a:r>
              <a:rPr lang="en-US" altLang="ko-KR" sz="1200" dirty="0"/>
              <a:t>: </a:t>
            </a:r>
            <a:r>
              <a:rPr lang="ko-KR" altLang="en-US" sz="1200" dirty="0"/>
              <a:t>이메일을 사용자가 읽을 수 있게 제공</a:t>
            </a:r>
            <a:endParaRPr lang="en-US" altLang="ko-KR" sz="1200" dirty="0"/>
          </a:p>
          <a:p>
            <a:r>
              <a:rPr lang="ko-KR" altLang="en-US" sz="1200" dirty="0"/>
              <a:t>기능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메일함에</a:t>
            </a:r>
            <a:r>
              <a:rPr lang="ko-KR" altLang="en-US" sz="1200" dirty="0"/>
              <a:t> 저장된 메일을 </a:t>
            </a:r>
            <a:r>
              <a:rPr lang="en-US" altLang="ko-KR" sz="1200" dirty="0"/>
              <a:t>IMAP/POP3</a:t>
            </a:r>
            <a:r>
              <a:rPr lang="ko-KR" altLang="en-US" sz="1200" dirty="0"/>
              <a:t>를 통해 사용자에게 제공</a:t>
            </a:r>
            <a:endParaRPr lang="en-US" altLang="ko-KR" sz="1200" dirty="0"/>
          </a:p>
          <a:p>
            <a:r>
              <a:rPr lang="ko-KR" altLang="en-US" sz="1200" dirty="0"/>
              <a:t>클라이언트가 서버에서 메일을 가져올 때 </a:t>
            </a:r>
            <a:r>
              <a:rPr lang="en-US" altLang="ko-KR" sz="1200" dirty="0"/>
              <a:t>Dovecot</a:t>
            </a:r>
            <a:r>
              <a:rPr lang="ko-KR" altLang="en-US" sz="1200" dirty="0"/>
              <a:t>을 사용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fr-FR" altLang="ko-KR" sz="1200" b="1" dirty="0"/>
              <a:t>mailx - MUA (Mail User Agent)</a:t>
            </a:r>
            <a:endParaRPr lang="en-US" altLang="ko-KR" sz="1200" b="1" dirty="0"/>
          </a:p>
          <a:p>
            <a:r>
              <a:rPr lang="ko-KR" altLang="en-US" sz="1200" dirty="0"/>
              <a:t>역할</a:t>
            </a:r>
            <a:r>
              <a:rPr lang="en-US" altLang="ko-KR" sz="1200" dirty="0"/>
              <a:t>: </a:t>
            </a:r>
            <a:r>
              <a:rPr lang="ko-KR" altLang="en-US" sz="1200" dirty="0"/>
              <a:t>터미널에서 메일을 보내거나 읽는 클라이언트 도구</a:t>
            </a:r>
            <a:endParaRPr lang="en-US" altLang="ko-KR" sz="1200" dirty="0"/>
          </a:p>
          <a:p>
            <a:r>
              <a:rPr lang="ko-KR" altLang="en-US" sz="1200" dirty="0"/>
              <a:t>기능</a:t>
            </a:r>
            <a:r>
              <a:rPr lang="en-US" altLang="ko-KR" sz="1200" dirty="0"/>
              <a:t>: CLI </a:t>
            </a:r>
            <a:r>
              <a:rPr lang="ko-KR" altLang="en-US" sz="1200" dirty="0"/>
              <a:t>환경에서 메일 읽기</a:t>
            </a:r>
            <a:r>
              <a:rPr lang="en-US" altLang="ko-KR" sz="1200" dirty="0"/>
              <a:t>, </a:t>
            </a:r>
            <a:r>
              <a:rPr lang="ko-KR" altLang="en-US" sz="1200" dirty="0"/>
              <a:t>쓰기</a:t>
            </a:r>
            <a:r>
              <a:rPr lang="en-US" altLang="ko-KR" sz="1200" dirty="0"/>
              <a:t>, </a:t>
            </a:r>
            <a:r>
              <a:rPr lang="ko-KR" altLang="en-US" sz="1200" dirty="0"/>
              <a:t>전송</a:t>
            </a:r>
            <a:endParaRPr lang="en-US" altLang="ko-KR" sz="1200" dirty="0"/>
          </a:p>
          <a:p>
            <a:r>
              <a:rPr lang="ko-KR" altLang="en-US" sz="1200" dirty="0"/>
              <a:t>로컬 메일 송수신 테스트</a:t>
            </a:r>
            <a:endParaRPr lang="en-US" altLang="ko-KR" sz="1200" dirty="0"/>
          </a:p>
          <a:p>
            <a:r>
              <a:rPr lang="ko-KR" altLang="en-US" sz="1200" dirty="0"/>
              <a:t>예</a:t>
            </a:r>
            <a:r>
              <a:rPr lang="en-US" altLang="ko-KR" sz="1200" dirty="0"/>
              <a:t>) echo “This is test message＂ | </a:t>
            </a:r>
            <a:r>
              <a:rPr lang="en-US" altLang="ko-KR" sz="1200" dirty="0" err="1"/>
              <a:t>mailx</a:t>
            </a:r>
            <a:r>
              <a:rPr lang="en-US" altLang="ko-KR" sz="1200" dirty="0"/>
              <a:t> -s “title＂ tester@ysck.kr</a:t>
            </a:r>
          </a:p>
          <a:p>
            <a:endParaRPr lang="en-US" altLang="ko-KR" sz="1200" dirty="0"/>
          </a:p>
          <a:p>
            <a:r>
              <a:rPr lang="en-US" altLang="ko-KR" sz="1200" b="1" dirty="0" err="1"/>
              <a:t>Roundcube</a:t>
            </a:r>
            <a:r>
              <a:rPr lang="en-US" altLang="ko-KR" sz="1200" b="1" dirty="0"/>
              <a:t> - </a:t>
            </a:r>
            <a:r>
              <a:rPr lang="ko-KR" altLang="en-US" sz="1200" b="1" dirty="0" err="1"/>
              <a:t>웹브라우저에서</a:t>
            </a:r>
            <a:r>
              <a:rPr lang="ko-KR" altLang="en-US" sz="1200" b="1" dirty="0"/>
              <a:t> 사용하는 오픈소스 </a:t>
            </a:r>
            <a:r>
              <a:rPr lang="ko-KR" altLang="en-US" sz="1200" b="1" dirty="0" err="1"/>
              <a:t>웹메일</a:t>
            </a:r>
            <a:r>
              <a:rPr lang="ko-KR" altLang="en-US" sz="1200" b="1" dirty="0"/>
              <a:t> 클라이언트</a:t>
            </a:r>
            <a:endParaRPr lang="en-US" altLang="ko-KR" sz="1200" b="1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프로토콜 </a:t>
            </a:r>
            <a:r>
              <a:rPr lang="en-US" altLang="ko-KR" sz="1200" dirty="0"/>
              <a:t>: IMAP</a:t>
            </a:r>
            <a:r>
              <a:rPr lang="ko-KR" altLang="en-US" sz="1200" dirty="0"/>
              <a:t>을 통해 메일 서버</a:t>
            </a:r>
            <a:r>
              <a:rPr lang="en-US" altLang="ko-KR" sz="1200" dirty="0"/>
              <a:t>(Dovecot </a:t>
            </a:r>
            <a:r>
              <a:rPr lang="ko-KR" altLang="en-US" sz="1200" dirty="0"/>
              <a:t>등</a:t>
            </a:r>
            <a:r>
              <a:rPr lang="en-US" altLang="ko-KR" sz="1200" dirty="0"/>
              <a:t>)</a:t>
            </a:r>
            <a:r>
              <a:rPr lang="ko-KR" altLang="en-US" sz="1200" dirty="0"/>
              <a:t>에서 메일 가져옴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발송 방식 </a:t>
            </a:r>
            <a:r>
              <a:rPr lang="en-US" altLang="ko-KR" sz="1200" dirty="0"/>
              <a:t>: SMTP(Postfix </a:t>
            </a:r>
            <a:r>
              <a:rPr lang="ko-KR" altLang="en-US" sz="1200" dirty="0"/>
              <a:t>등</a:t>
            </a:r>
            <a:r>
              <a:rPr lang="en-US" altLang="ko-KR" sz="1200" dirty="0"/>
              <a:t>)</a:t>
            </a:r>
            <a:r>
              <a:rPr lang="ko-KR" altLang="en-US" sz="1200" dirty="0"/>
              <a:t>를 통해 메일 전송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서버 구성 </a:t>
            </a:r>
            <a:r>
              <a:rPr lang="en-US" altLang="ko-KR" sz="1200" dirty="0"/>
              <a:t>: PHP </a:t>
            </a:r>
            <a:r>
              <a:rPr lang="ko-KR" altLang="en-US" sz="1200" dirty="0"/>
              <a:t>기반으로 </a:t>
            </a:r>
            <a:r>
              <a:rPr lang="en-US" altLang="ko-KR" sz="1200" dirty="0"/>
              <a:t>Apache/Nginx + PHP + MySQL(MariaDB) </a:t>
            </a:r>
            <a:r>
              <a:rPr lang="ko-KR" altLang="en-US" sz="1200" dirty="0"/>
              <a:t>필요</a:t>
            </a:r>
          </a:p>
        </p:txBody>
      </p:sp>
    </p:spTree>
    <p:extLst>
      <p:ext uri="{BB962C8B-B14F-4D97-AF65-F5344CB8AC3E}">
        <p14:creationId xmlns:p14="http://schemas.microsoft.com/office/powerpoint/2010/main" val="2643707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CCFCF85-656D-18E1-3804-343520F5C28E}"/>
              </a:ext>
            </a:extLst>
          </p:cNvPr>
          <p:cNvSpPr txBox="1"/>
          <p:nvPr/>
        </p:nvSpPr>
        <p:spPr>
          <a:xfrm>
            <a:off x="819824" y="501444"/>
            <a:ext cx="3398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로컬에서 </a:t>
            </a:r>
            <a:r>
              <a:rPr lang="en-US" altLang="ko-KR" sz="1400" dirty="0"/>
              <a:t>2</a:t>
            </a:r>
            <a:r>
              <a:rPr lang="ko-KR" altLang="en-US" sz="1400" dirty="0"/>
              <a:t>개의 </a:t>
            </a:r>
            <a:r>
              <a:rPr lang="en-US" altLang="ko-KR" sz="1400" dirty="0" err="1"/>
              <a:t>cmd</a:t>
            </a:r>
            <a:r>
              <a:rPr lang="ko-KR" altLang="en-US" sz="1400" dirty="0"/>
              <a:t>창으로 메일 테스트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C90B6A-E21E-AD43-8001-8ACE5F6A3474}"/>
              </a:ext>
            </a:extLst>
          </p:cNvPr>
          <p:cNvGrpSpPr/>
          <p:nvPr/>
        </p:nvGrpSpPr>
        <p:grpSpPr>
          <a:xfrm>
            <a:off x="819824" y="994238"/>
            <a:ext cx="7843885" cy="5471506"/>
            <a:chOff x="819824" y="994238"/>
            <a:chExt cx="7843885" cy="547150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3D625B7-F67E-E4E9-BF83-0D1A70ACA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825" y="994238"/>
              <a:ext cx="7843884" cy="547150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31BA35-04B4-927F-543A-10A8FD706992}"/>
                </a:ext>
              </a:extLst>
            </p:cNvPr>
            <p:cNvSpPr txBox="1"/>
            <p:nvPr/>
          </p:nvSpPr>
          <p:spPr>
            <a:xfrm>
              <a:off x="4667583" y="2950047"/>
              <a:ext cx="37434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C00000"/>
                  </a:solidFill>
                </a:rPr>
                <a:t>/home/</a:t>
              </a:r>
              <a:r>
                <a:rPr lang="en-US" altLang="ko-KR" sz="1400" dirty="0" err="1">
                  <a:solidFill>
                    <a:srgbClr val="C00000"/>
                  </a:solidFill>
                </a:rPr>
                <a:t>testuser</a:t>
              </a:r>
              <a:r>
                <a:rPr lang="en-US" altLang="ko-KR" sz="1400" dirty="0">
                  <a:solidFill>
                    <a:srgbClr val="C00000"/>
                  </a:solidFill>
                </a:rPr>
                <a:t>/</a:t>
              </a:r>
              <a:r>
                <a:rPr lang="en-US" altLang="ko-KR" sz="1400" dirty="0" err="1">
                  <a:solidFill>
                    <a:srgbClr val="C00000"/>
                  </a:solidFill>
                </a:rPr>
                <a:t>Maildir</a:t>
              </a:r>
              <a:r>
                <a:rPr lang="en-US" altLang="ko-KR" sz="1400" dirty="0">
                  <a:solidFill>
                    <a:srgbClr val="C00000"/>
                  </a:solidFill>
                </a:rPr>
                <a:t>/new/</a:t>
              </a:r>
              <a:r>
                <a:rPr lang="ko-KR" altLang="en-US" sz="1400" dirty="0">
                  <a:solidFill>
                    <a:srgbClr val="C00000"/>
                  </a:solidFill>
                </a:rPr>
                <a:t>에서 메일 확인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460B8C6-8EC7-84F5-F804-023B064CB356}"/>
                </a:ext>
              </a:extLst>
            </p:cNvPr>
            <p:cNvSpPr/>
            <p:nvPr/>
          </p:nvSpPr>
          <p:spPr>
            <a:xfrm>
              <a:off x="819825" y="2807854"/>
              <a:ext cx="7169629" cy="76886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9BE76C1-89DB-AAA0-C299-E924C6B8B168}"/>
                </a:ext>
              </a:extLst>
            </p:cNvPr>
            <p:cNvSpPr/>
            <p:nvPr/>
          </p:nvSpPr>
          <p:spPr>
            <a:xfrm>
              <a:off x="819824" y="3717513"/>
              <a:ext cx="7769994" cy="25632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01DAF0-9C07-C6D8-4B14-CDDEECC1DAB4}"/>
                </a:ext>
              </a:extLst>
            </p:cNvPr>
            <p:cNvSpPr txBox="1"/>
            <p:nvPr/>
          </p:nvSpPr>
          <p:spPr>
            <a:xfrm>
              <a:off x="6047444" y="4329114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</a:rPr>
                <a:t>메일 내용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106F4E-5B2A-44A1-4190-99B6F4C6F478}"/>
                </a:ext>
              </a:extLst>
            </p:cNvPr>
            <p:cNvSpPr txBox="1"/>
            <p:nvPr/>
          </p:nvSpPr>
          <p:spPr>
            <a:xfrm>
              <a:off x="6530108" y="1593269"/>
              <a:ext cx="1745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</a:rPr>
                <a:t>테스트 메일 보내기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196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EE36943-9160-A417-144B-C88FD92824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96" t="717" r="4293"/>
          <a:stretch/>
        </p:blipFill>
        <p:spPr>
          <a:xfrm>
            <a:off x="5116809" y="1385657"/>
            <a:ext cx="4125570" cy="43133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361EDD5-D7F7-4F81-E22A-AA851F699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04" y="1265379"/>
            <a:ext cx="4028527" cy="44336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87DC8E-D180-12BE-4AE9-8674BB8499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31" t="14452" r="6766" b="48886"/>
          <a:stretch/>
        </p:blipFill>
        <p:spPr>
          <a:xfrm>
            <a:off x="8245901" y="2766494"/>
            <a:ext cx="3795631" cy="15517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424271-3F9D-F3A2-2395-98B0A499E87D}"/>
              </a:ext>
            </a:extLst>
          </p:cNvPr>
          <p:cNvSpPr txBox="1"/>
          <p:nvPr/>
        </p:nvSpPr>
        <p:spPr>
          <a:xfrm>
            <a:off x="362904" y="544945"/>
            <a:ext cx="5344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이제 외부 클라이언트</a:t>
            </a:r>
            <a:r>
              <a:rPr lang="en-US" altLang="ko-KR" sz="1400" dirty="0"/>
              <a:t>(ubuntu)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php</a:t>
            </a:r>
            <a:r>
              <a:rPr lang="ko-KR" altLang="en-US" sz="1400" dirty="0"/>
              <a:t>폼을 만들어서 메일 전송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07CCC8-1CEB-A50E-750F-63F3F0130AB9}"/>
              </a:ext>
            </a:extLst>
          </p:cNvPr>
          <p:cNvSpPr txBox="1"/>
          <p:nvPr/>
        </p:nvSpPr>
        <p:spPr>
          <a:xfrm>
            <a:off x="1608244" y="5699042"/>
            <a:ext cx="127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mailform.php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54283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BAC0556-1BE5-45B4-A949-F7BFB7A491BE}"/>
              </a:ext>
            </a:extLst>
          </p:cNvPr>
          <p:cNvSpPr txBox="1"/>
          <p:nvPr/>
        </p:nvSpPr>
        <p:spPr>
          <a:xfrm>
            <a:off x="432648" y="489527"/>
            <a:ext cx="4170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SMTP </a:t>
            </a:r>
            <a:r>
              <a:rPr lang="ko-KR" altLang="en-US" sz="1400" dirty="0"/>
              <a:t>서버에서 </a:t>
            </a:r>
            <a:r>
              <a:rPr lang="en-US" altLang="ko-KR" sz="1400" dirty="0" err="1"/>
              <a:t>roundcube</a:t>
            </a:r>
            <a:r>
              <a:rPr lang="ko-KR" altLang="en-US" sz="1400" dirty="0"/>
              <a:t>를 이용하여 메일 확인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488517B-66EE-31D5-3919-34394CA74B3D}"/>
              </a:ext>
            </a:extLst>
          </p:cNvPr>
          <p:cNvGrpSpPr/>
          <p:nvPr/>
        </p:nvGrpSpPr>
        <p:grpSpPr>
          <a:xfrm>
            <a:off x="330792" y="1104573"/>
            <a:ext cx="7270735" cy="4818245"/>
            <a:chOff x="330792" y="1104573"/>
            <a:chExt cx="7270735" cy="481824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ADF9D16-3A88-517D-5359-AF2FDAC09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506" r="10356"/>
            <a:stretch/>
          </p:blipFill>
          <p:spPr>
            <a:xfrm>
              <a:off x="330792" y="1104573"/>
              <a:ext cx="7270735" cy="481824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89F4BB-31EE-BA83-1D60-24599501084A}"/>
                </a:ext>
              </a:extLst>
            </p:cNvPr>
            <p:cNvSpPr/>
            <p:nvPr/>
          </p:nvSpPr>
          <p:spPr>
            <a:xfrm>
              <a:off x="2253673" y="2152073"/>
              <a:ext cx="2059709" cy="581891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04C975C-F26B-CC40-1393-E41BFA46D3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377" t="10630" r="17348" b="33525"/>
          <a:stretch/>
        </p:blipFill>
        <p:spPr>
          <a:xfrm>
            <a:off x="4941931" y="2479222"/>
            <a:ext cx="5873377" cy="32688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8499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50017" y="3105835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/>
              <a:t>NAS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200860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2476" y="2291467"/>
            <a:ext cx="889384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NAS</a:t>
            </a:r>
            <a:r>
              <a:rPr lang="ko-KR" altLang="en-US" sz="1200" dirty="0" smtClean="0"/>
              <a:t>용 하드디스크</a:t>
            </a:r>
            <a:r>
              <a:rPr lang="en-US" altLang="ko-KR" sz="1200" dirty="0" smtClean="0"/>
              <a:t>(5GB) </a:t>
            </a:r>
            <a:r>
              <a:rPr lang="ko-KR" altLang="en-US" sz="1200" dirty="0" smtClean="0"/>
              <a:t>추가해서 </a:t>
            </a:r>
            <a:r>
              <a:rPr lang="ko-KR" altLang="en-US" sz="1200" dirty="0" err="1" smtClean="0"/>
              <a:t>파티셔닝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포맷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마운트 진행</a:t>
            </a:r>
            <a:r>
              <a:rPr lang="en-US" altLang="ko-KR" sz="1050" dirty="0" smtClean="0"/>
              <a:t/>
            </a:r>
            <a:br>
              <a:rPr lang="en-US" altLang="ko-KR" sz="1050" dirty="0" smtClean="0"/>
            </a:br>
            <a:r>
              <a:rPr lang="en-US" altLang="ko-KR" sz="1050" dirty="0" smtClean="0"/>
              <a:t>(</a:t>
            </a:r>
            <a:r>
              <a:rPr lang="ko-KR" altLang="en-US" sz="1050" dirty="0" smtClean="0"/>
              <a:t>원래 </a:t>
            </a:r>
            <a:r>
              <a:rPr lang="en-US" altLang="ko-KR" sz="1050" dirty="0" err="1" smtClean="0"/>
              <a:t>sda,sdb</a:t>
            </a:r>
            <a:r>
              <a:rPr lang="en-US" altLang="ko-KR" sz="1050" dirty="0" smtClean="0"/>
              <a:t> </a:t>
            </a:r>
            <a:r>
              <a:rPr lang="ko-KR" altLang="en-US" sz="1050" dirty="0" err="1" smtClean="0"/>
              <a:t>이런식으로</a:t>
            </a:r>
            <a:r>
              <a:rPr lang="ko-KR" altLang="en-US" sz="1050" dirty="0"/>
              <a:t> </a:t>
            </a:r>
            <a:r>
              <a:rPr lang="ko-KR" altLang="en-US" sz="1050" dirty="0" smtClean="0"/>
              <a:t>보이는데 처음 </a:t>
            </a:r>
            <a:r>
              <a:rPr lang="en-US" altLang="ko-KR" sz="1050" dirty="0" smtClean="0"/>
              <a:t>Rocky </a:t>
            </a:r>
            <a:r>
              <a:rPr lang="ko-KR" altLang="en-US" sz="1050" dirty="0" err="1" smtClean="0"/>
              <a:t>설치할때</a:t>
            </a:r>
            <a:r>
              <a:rPr lang="ko-KR" altLang="en-US" sz="1050" dirty="0" smtClean="0"/>
              <a:t> 하드를 </a:t>
            </a:r>
            <a:r>
              <a:rPr lang="en-US" altLang="ko-KR" sz="1050" dirty="0" err="1" smtClean="0"/>
              <a:t>NVMe</a:t>
            </a:r>
            <a:r>
              <a:rPr lang="ko-KR" altLang="en-US" sz="1050" dirty="0" smtClean="0"/>
              <a:t>가 되어있어서</a:t>
            </a:r>
            <a:r>
              <a:rPr lang="en-US" altLang="ko-KR" sz="1050" dirty="0"/>
              <a:t> </a:t>
            </a:r>
            <a:r>
              <a:rPr lang="ko-KR" altLang="en-US" sz="1050" dirty="0" smtClean="0"/>
              <a:t>추가한 하드도 </a:t>
            </a:r>
            <a:r>
              <a:rPr lang="en-US" altLang="ko-KR" sz="1050" dirty="0" err="1" smtClean="0"/>
              <a:t>NVMe</a:t>
            </a:r>
            <a:r>
              <a:rPr lang="ko-KR" altLang="en-US" sz="1050" dirty="0" smtClean="0"/>
              <a:t>로 했더니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이렇게 </a:t>
            </a:r>
            <a:r>
              <a:rPr lang="ko-KR" altLang="en-US" sz="1050" dirty="0" err="1" smtClean="0"/>
              <a:t>보입니다ㅜ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012288" y="2863510"/>
            <a:ext cx="6166099" cy="940713"/>
            <a:chOff x="791654" y="2790879"/>
            <a:chExt cx="6166099" cy="94071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1206" y="2790879"/>
              <a:ext cx="4756547" cy="918038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2207233" y="3498066"/>
              <a:ext cx="3954727" cy="20544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91654" y="3469982"/>
              <a:ext cx="14125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C00000"/>
                  </a:solidFill>
                </a:rPr>
                <a:t>새로 추가한 디스크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C4A915F-1DA7-318B-1BB4-7C3B087E7A1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28500" y="858391"/>
          <a:ext cx="472896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7436">
                  <a:extLst>
                    <a:ext uri="{9D8B030D-6E8A-4147-A177-3AD203B41FA5}">
                      <a16:colId xmlns:a16="http://schemas.microsoft.com/office/drawing/2014/main" val="3540225284"/>
                    </a:ext>
                  </a:extLst>
                </a:gridCol>
                <a:gridCol w="3801533">
                  <a:extLst>
                    <a:ext uri="{9D8B030D-6E8A-4147-A177-3AD203B41FA5}">
                      <a16:colId xmlns:a16="http://schemas.microsoft.com/office/drawing/2014/main" val="1537138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OS</a:t>
                      </a:r>
                      <a:endParaRPr lang="ko-KR" altLang="en-US" sz="12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Rocky Linux 8</a:t>
                      </a:r>
                      <a:endParaRPr lang="ko-KR" altLang="en-US" sz="1200" b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1225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</a:t>
                      </a:r>
                      <a:endParaRPr lang="ko-KR" altLang="en-US" sz="12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192.168.70.203</a:t>
                      </a:r>
                      <a:endParaRPr lang="ko-KR" altLang="en-US" sz="1200" b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652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 dirty="0"/>
                        <a:t>사용 포트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/>
                        <a:t>445(SMB),</a:t>
                      </a:r>
                      <a:r>
                        <a:rPr lang="en-US" altLang="ko-KR" sz="1200" b="0" baseline="0" dirty="0" smtClean="0"/>
                        <a:t> 139(NetBIOS), 2049(NFS), </a:t>
                      </a:r>
                      <a:r>
                        <a:rPr lang="en-US" altLang="ko-KR" sz="1200" b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9090(Cockpit)</a:t>
                      </a:r>
                      <a:endParaRPr lang="ko-KR" altLang="en-US" sz="12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674196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4668C7B-B541-FB07-DA97-BA5000F79287}"/>
              </a:ext>
            </a:extLst>
          </p:cNvPr>
          <p:cNvSpPr txBox="1"/>
          <p:nvPr/>
        </p:nvSpPr>
        <p:spPr>
          <a:xfrm>
            <a:off x="1012288" y="359059"/>
            <a:ext cx="1922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NAS </a:t>
            </a:r>
            <a:r>
              <a:rPr lang="ko-KR" altLang="en-US" sz="2000" b="1" dirty="0"/>
              <a:t>서버 정보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0821" y="4124779"/>
            <a:ext cx="4408579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- SMB(Server Message Block) protocol</a:t>
            </a:r>
          </a:p>
          <a:p>
            <a:r>
              <a:rPr lang="ko-KR" altLang="en-US" sz="1200" dirty="0" smtClean="0"/>
              <a:t>네트워크를 통한 파일 등 공유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읽기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쓰기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삭제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권한 관리 등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 smtClean="0"/>
              <a:t>Windows</a:t>
            </a:r>
            <a:r>
              <a:rPr lang="ko-KR" altLang="en-US" sz="1200" dirty="0" smtClean="0"/>
              <a:t>와 완벽 호환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b="1" dirty="0" smtClean="0"/>
              <a:t>- NetBIOS(Network </a:t>
            </a:r>
            <a:r>
              <a:rPr lang="en-US" altLang="ko-KR" sz="1200" b="1" dirty="0" err="1" smtClean="0"/>
              <a:t>Basix</a:t>
            </a:r>
            <a:r>
              <a:rPr lang="en-US" altLang="ko-KR" sz="1200" b="1" dirty="0" smtClean="0"/>
              <a:t> </a:t>
            </a:r>
            <a:r>
              <a:rPr lang="en-US" altLang="ko-KR" sz="1200" b="1" dirty="0" err="1" smtClean="0"/>
              <a:t>Input/Output</a:t>
            </a:r>
            <a:r>
              <a:rPr lang="en-US" altLang="ko-KR" sz="1200" b="1" dirty="0" smtClean="0"/>
              <a:t> System)</a:t>
            </a:r>
          </a:p>
          <a:p>
            <a:r>
              <a:rPr lang="ko-KR" altLang="en-US" sz="1200" dirty="0" smtClean="0"/>
              <a:t>네트워크에서 컴퓨터 </a:t>
            </a:r>
            <a:r>
              <a:rPr lang="en-US" altLang="ko-KR" sz="1200" dirty="0" smtClean="0"/>
              <a:t>name resolution </a:t>
            </a:r>
            <a:r>
              <a:rPr lang="ko-KR" altLang="en-US" sz="1200" dirty="0" smtClean="0"/>
              <a:t>및 세션 관리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b="1" dirty="0" smtClean="0"/>
              <a:t>- NFS(Network File System)</a:t>
            </a:r>
          </a:p>
          <a:p>
            <a:r>
              <a:rPr lang="en-US" altLang="ko-KR" sz="1200" dirty="0" smtClean="0"/>
              <a:t>Unix/Linux </a:t>
            </a:r>
            <a:r>
              <a:rPr lang="ko-KR" altLang="en-US" sz="1200" dirty="0" smtClean="0"/>
              <a:t>시스템 간 투명한 파일 공유</a:t>
            </a:r>
            <a:endParaRPr lang="en-US" altLang="ko-KR" sz="1200" dirty="0" smtClean="0"/>
          </a:p>
          <a:p>
            <a:r>
              <a:rPr lang="ko-KR" altLang="en-US" sz="1200" dirty="0" smtClean="0"/>
              <a:t>클라이언트에서 원격 파일을 로컬처럼 사용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b="1" dirty="0" smtClean="0">
                <a:solidFill>
                  <a:schemeClr val="bg1">
                    <a:lumMod val="75000"/>
                  </a:schemeClr>
                </a:solidFill>
              </a:rPr>
              <a:t>- Cockpit</a:t>
            </a:r>
          </a:p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</a:rPr>
              <a:t>브라우저에서 시스템 관리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843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86562" y="3105835"/>
            <a:ext cx="2218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 smtClean="0"/>
              <a:t>DataBase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00234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4802" y="371928"/>
            <a:ext cx="642407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  </a:t>
            </a:r>
            <a:r>
              <a:rPr lang="ko-KR" altLang="en-US" sz="1100" dirty="0" smtClean="0"/>
              <a:t>부서 그룹</a:t>
            </a:r>
            <a:r>
              <a:rPr lang="en-US" altLang="ko-KR" sz="1100" dirty="0"/>
              <a:t>(development, management, </a:t>
            </a:r>
            <a:r>
              <a:rPr lang="en-US" altLang="ko-KR" sz="1100" dirty="0" smtClean="0"/>
              <a:t>sales)</a:t>
            </a:r>
            <a:r>
              <a:rPr lang="ko-KR" altLang="en-US" sz="1100" dirty="0"/>
              <a:t>의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공유 폴더 생성 후 권한</a:t>
            </a:r>
            <a:r>
              <a:rPr lang="en-US" altLang="ko-KR" sz="1100" dirty="0" smtClean="0"/>
              <a:t>(770</a:t>
            </a:r>
            <a:r>
              <a:rPr lang="en-US" altLang="ko-KR" sz="1100" dirty="0"/>
              <a:t>)</a:t>
            </a:r>
            <a:r>
              <a:rPr lang="ko-KR" altLang="en-US" sz="1100" dirty="0" smtClean="0"/>
              <a:t> 부여</a:t>
            </a:r>
            <a:endParaRPr lang="en-US" altLang="ko-KR" sz="1100" dirty="0" smtClean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개인</a:t>
            </a:r>
            <a:r>
              <a:rPr lang="en-US" altLang="ko-KR" sz="1100" dirty="0" smtClean="0"/>
              <a:t>(developer, manager, sales)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공유 폴더 생성 후 권한</a:t>
            </a:r>
            <a:r>
              <a:rPr lang="en-US" altLang="ko-KR" sz="1100" dirty="0" smtClean="0"/>
              <a:t>(700) </a:t>
            </a:r>
            <a:r>
              <a:rPr lang="ko-KR" altLang="en-US" sz="1100" dirty="0" smtClean="0"/>
              <a:t>부여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그리고 사용자를 만들어서 각 부서 그룹에 추가하면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해당 사용자는 부서 공유 폴더에 접근 가능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/root/.</a:t>
            </a:r>
            <a:r>
              <a:rPr lang="en-US" altLang="ko-KR" sz="1100" dirty="0" err="1"/>
              <a:t>bashrc</a:t>
            </a:r>
            <a:r>
              <a:rPr lang="ko-KR" altLang="en-US" sz="1100" dirty="0"/>
              <a:t>에 </a:t>
            </a:r>
            <a:r>
              <a:rPr lang="en-US" altLang="ko-KR" sz="1100" dirty="0"/>
              <a:t>NAS </a:t>
            </a:r>
            <a:r>
              <a:rPr lang="ko-KR" altLang="en-US" sz="1100" dirty="0"/>
              <a:t>사용자 관리</a:t>
            </a:r>
            <a:r>
              <a:rPr lang="en-US" altLang="ko-KR" sz="1100" dirty="0"/>
              <a:t>(</a:t>
            </a:r>
            <a:r>
              <a:rPr lang="ko-KR" altLang="en-US" sz="1100" dirty="0"/>
              <a:t>생성</a:t>
            </a:r>
            <a:r>
              <a:rPr lang="en-US" altLang="ko-KR" sz="1100" dirty="0"/>
              <a:t>, </a:t>
            </a:r>
            <a:r>
              <a:rPr lang="ko-KR" altLang="en-US" sz="1100" dirty="0"/>
              <a:t>삭제</a:t>
            </a:r>
            <a:r>
              <a:rPr lang="en-US" altLang="ko-KR" sz="1100" dirty="0"/>
              <a:t>, </a:t>
            </a:r>
            <a:r>
              <a:rPr lang="ko-KR" altLang="en-US" sz="1100" dirty="0"/>
              <a:t>조회 등</a:t>
            </a:r>
            <a:r>
              <a:rPr lang="en-US" altLang="ko-KR" sz="1100" dirty="0"/>
              <a:t>) </a:t>
            </a:r>
            <a:r>
              <a:rPr lang="ko-KR" altLang="en-US" sz="1100" dirty="0"/>
              <a:t>함수 추가하여 </a:t>
            </a:r>
            <a:r>
              <a:rPr lang="ko-KR" altLang="en-US" sz="1100" dirty="0" smtClean="0"/>
              <a:t>사용</a:t>
            </a:r>
            <a:endParaRPr lang="ko-KR" altLang="en-US" sz="11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7773" y="2355117"/>
            <a:ext cx="4359896" cy="3192219"/>
            <a:chOff x="1790965" y="2842820"/>
            <a:chExt cx="4475211" cy="313416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r="17639"/>
            <a:stretch/>
          </p:blipFill>
          <p:spPr>
            <a:xfrm>
              <a:off x="1790965" y="2842820"/>
              <a:ext cx="2997166" cy="3134162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824482" y="4055271"/>
              <a:ext cx="24416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0070C0"/>
                  </a:solidFill>
                </a:rPr>
                <a:t>부서별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(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또는 일반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) 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공유 디렉터리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24482" y="5194181"/>
              <a:ext cx="1524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0070C0"/>
                  </a:solidFill>
                </a:rPr>
                <a:t>개인 공유 디렉터리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3" name="오른쪽 중괄호 2"/>
            <p:cNvSpPr/>
            <p:nvPr/>
          </p:nvSpPr>
          <p:spPr>
            <a:xfrm>
              <a:off x="3649287" y="3541222"/>
              <a:ext cx="128463" cy="130509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오른쪽 중괄호 6"/>
            <p:cNvSpPr/>
            <p:nvPr/>
          </p:nvSpPr>
          <p:spPr>
            <a:xfrm>
              <a:off x="3664268" y="5120640"/>
              <a:ext cx="113481" cy="42408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2493818" y="3857105"/>
              <a:ext cx="9476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2493817" y="4210396"/>
              <a:ext cx="8645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2493818" y="4716087"/>
              <a:ext cx="43226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085" y="2456157"/>
            <a:ext cx="2778214" cy="12871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085" y="4130080"/>
            <a:ext cx="2788891" cy="1721473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5454166" y="1948300"/>
            <a:ext cx="3655757" cy="4487322"/>
            <a:chOff x="233187" y="388018"/>
            <a:chExt cx="4042082" cy="4948755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5"/>
            <a:srcRect b="26856"/>
            <a:stretch/>
          </p:blipFill>
          <p:spPr>
            <a:xfrm>
              <a:off x="233187" y="388018"/>
              <a:ext cx="4042082" cy="3577154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3187" y="3966067"/>
              <a:ext cx="4042082" cy="1370706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6583680" y="6435622"/>
            <a:ext cx="9733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/root/.</a:t>
            </a:r>
            <a:r>
              <a:rPr lang="en-US" altLang="ko-KR" sz="1050" dirty="0" err="1"/>
              <a:t>bashrc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125308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535" b="49864"/>
          <a:stretch/>
        </p:blipFill>
        <p:spPr>
          <a:xfrm>
            <a:off x="1025223" y="1112768"/>
            <a:ext cx="4681658" cy="25175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23684" r="33951" b="8302"/>
          <a:stretch/>
        </p:blipFill>
        <p:spPr>
          <a:xfrm>
            <a:off x="5926669" y="760656"/>
            <a:ext cx="2893930" cy="35233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5223" y="804990"/>
            <a:ext cx="1882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dirty="0" smtClean="0">
                <a:latin typeface="Arial" panose="020B0604020202020204" pitchFamily="34" charset="0"/>
              </a:rPr>
              <a:t>[</a:t>
            </a:r>
            <a:r>
              <a:rPr lang="ko-KR" altLang="ko-KR" sz="1200" dirty="0" err="1" smtClean="0">
                <a:latin typeface="Arial" panose="020B0604020202020204" pitchFamily="34" charset="0"/>
              </a:rPr>
              <a:t>global</a:t>
            </a:r>
            <a:r>
              <a:rPr lang="ko-KR" altLang="ko-KR" sz="1200" dirty="0" smtClean="0">
                <a:latin typeface="Arial" panose="020B0604020202020204" pitchFamily="34" charset="0"/>
              </a:rPr>
              <a:t>] 섹션: 전역 설정 </a:t>
            </a:r>
            <a:endParaRPr lang="ko-KR" altLang="ko-KR" sz="1200" dirty="0">
              <a:latin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44092" y="452877"/>
            <a:ext cx="2334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ko-KR" sz="1200" dirty="0">
                <a:latin typeface="Arial" panose="020B0604020202020204" pitchFamily="34" charset="0"/>
              </a:rPr>
              <a:t>공유 섹션: 각 공유 </a:t>
            </a:r>
            <a:r>
              <a:rPr lang="ko-KR" altLang="ko-KR" sz="1200" dirty="0" err="1">
                <a:latin typeface="Arial" panose="020B0604020202020204" pitchFamily="34" charset="0"/>
              </a:rPr>
              <a:t>폴더별</a:t>
            </a:r>
            <a:r>
              <a:rPr lang="ko-KR" altLang="ko-KR" sz="1200" dirty="0">
                <a:latin typeface="Arial" panose="020B0604020202020204" pitchFamily="34" charset="0"/>
              </a:rPr>
              <a:t> 설정 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025223" y="4805433"/>
            <a:ext cx="7153162" cy="855818"/>
            <a:chOff x="1346083" y="1056336"/>
            <a:chExt cx="7220958" cy="88450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6083" y="1312107"/>
              <a:ext cx="7220958" cy="62873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400158" y="1056336"/>
              <a:ext cx="11272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C00000"/>
                  </a:solidFill>
                </a:rPr>
                <a:t>공유할 디렉토리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354396" y="1353673"/>
              <a:ext cx="1190685" cy="439824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628748" y="1353673"/>
              <a:ext cx="1593693" cy="439824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265084" y="1353673"/>
              <a:ext cx="4123845" cy="439824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33722" y="1064649"/>
              <a:ext cx="9989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C00000"/>
                  </a:solidFill>
                </a:rPr>
                <a:t>네트워크 대역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84626" y="1064649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C00000"/>
                  </a:solidFill>
                </a:rPr>
                <a:t>옵션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98056" y="5799749"/>
            <a:ext cx="64187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옵션 설명</a:t>
            </a:r>
            <a:endParaRPr lang="en-US" altLang="ko-KR" sz="1000" dirty="0" smtClean="0"/>
          </a:p>
          <a:p>
            <a:r>
              <a:rPr lang="en-US" altLang="ko-KR" sz="1000" dirty="0" err="1" smtClean="0"/>
              <a:t>rw</a:t>
            </a:r>
            <a:r>
              <a:rPr lang="en-US" altLang="ko-KR" sz="1000" dirty="0" smtClean="0"/>
              <a:t> : </a:t>
            </a:r>
            <a:r>
              <a:rPr lang="ko-KR" altLang="en-US" sz="1000" dirty="0"/>
              <a:t>읽기</a:t>
            </a:r>
            <a:r>
              <a:rPr lang="en-US" altLang="ko-KR" sz="1000" dirty="0"/>
              <a:t>/</a:t>
            </a:r>
            <a:r>
              <a:rPr lang="ko-KR" altLang="en-US" sz="1000" dirty="0"/>
              <a:t>쓰기 </a:t>
            </a:r>
            <a:r>
              <a:rPr lang="ko-KR" altLang="en-US" sz="1000" dirty="0" smtClean="0"/>
              <a:t>권한</a:t>
            </a:r>
            <a:endParaRPr lang="en-US" altLang="ko-KR" sz="1000" dirty="0" smtClean="0"/>
          </a:p>
          <a:p>
            <a:r>
              <a:rPr lang="en-US" altLang="ko-KR" sz="1000" dirty="0" smtClean="0"/>
              <a:t>sync : </a:t>
            </a:r>
            <a:r>
              <a:rPr lang="ko-KR" altLang="en-US" sz="1000" dirty="0"/>
              <a:t>동기 쓰기 모드</a:t>
            </a:r>
            <a:r>
              <a:rPr lang="en-US" altLang="ko-KR" sz="1000" dirty="0"/>
              <a:t>(</a:t>
            </a:r>
            <a:r>
              <a:rPr lang="ko-KR" altLang="en-US" sz="1000" dirty="0"/>
              <a:t>데이터가 디스크에 완전히 쓰여진 후 응답 반환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 err="1" smtClean="0"/>
              <a:t>no_root_squash</a:t>
            </a:r>
            <a:r>
              <a:rPr lang="en-US" altLang="ko-KR" sz="1000" dirty="0" smtClean="0"/>
              <a:t> : </a:t>
            </a:r>
            <a:r>
              <a:rPr lang="ko-KR" altLang="en-US" sz="1000" dirty="0"/>
              <a:t>클라이언트의 </a:t>
            </a:r>
            <a:r>
              <a:rPr lang="en-US" altLang="ko-KR" sz="1000" dirty="0"/>
              <a:t>root </a:t>
            </a:r>
            <a:r>
              <a:rPr lang="ko-KR" altLang="en-US" sz="1000" dirty="0"/>
              <a:t>사용자를 서버의 </a:t>
            </a:r>
            <a:r>
              <a:rPr lang="en-US" altLang="ko-KR" sz="1000" dirty="0"/>
              <a:t>root</a:t>
            </a:r>
            <a:r>
              <a:rPr lang="ko-KR" altLang="en-US" sz="1000" dirty="0"/>
              <a:t>로 </a:t>
            </a:r>
            <a:r>
              <a:rPr lang="ko-KR" altLang="en-US" sz="1000" dirty="0" smtClean="0"/>
              <a:t>매핑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디폴트는 보안 상 </a:t>
            </a:r>
            <a:r>
              <a:rPr lang="en-US" altLang="ko-KR" sz="1000" dirty="0" smtClean="0"/>
              <a:t>root</a:t>
            </a:r>
            <a:r>
              <a:rPr lang="ko-KR" altLang="en-US" sz="1000" dirty="0" smtClean="0"/>
              <a:t>를 </a:t>
            </a:r>
            <a:r>
              <a:rPr lang="en-US" altLang="ko-KR" sz="1000" dirty="0" smtClean="0"/>
              <a:t>nobody</a:t>
            </a:r>
            <a:r>
              <a:rPr lang="ko-KR" altLang="en-US" sz="1000" dirty="0" smtClean="0"/>
              <a:t>로 매핑</a:t>
            </a:r>
            <a:r>
              <a:rPr lang="en-US" altLang="ko-KR" sz="1000" dirty="0" smtClean="0"/>
              <a:t>)</a:t>
            </a:r>
            <a:endParaRPr lang="en-US" altLang="ko-KR" sz="1000" dirty="0"/>
          </a:p>
          <a:p>
            <a:r>
              <a:rPr lang="en-US" altLang="ko-KR" sz="1000" dirty="0" err="1" smtClean="0"/>
              <a:t>no_subtree_check</a:t>
            </a:r>
            <a:r>
              <a:rPr lang="en-US" altLang="ko-KR" sz="1000" dirty="0" smtClean="0"/>
              <a:t> : </a:t>
            </a:r>
            <a:r>
              <a:rPr lang="ko-KR" altLang="en-US" sz="1000" dirty="0" err="1" smtClean="0"/>
              <a:t>서브트리</a:t>
            </a:r>
            <a:r>
              <a:rPr lang="ko-KR" altLang="en-US" sz="1000" dirty="0" smtClean="0"/>
              <a:t> 검사 비활성화</a:t>
            </a:r>
            <a:endParaRPr lang="ko-KR" altLang="en-US" sz="1000" dirty="0"/>
          </a:p>
        </p:txBody>
      </p:sp>
      <p:sp>
        <p:nvSpPr>
          <p:cNvPr id="21" name="직사각형 20"/>
          <p:cNvSpPr/>
          <p:nvPr/>
        </p:nvSpPr>
        <p:spPr>
          <a:xfrm>
            <a:off x="895199" y="452877"/>
            <a:ext cx="8755877" cy="4034422"/>
          </a:xfrm>
          <a:prstGeom prst="rect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72412" y="310308"/>
            <a:ext cx="17111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etc</a:t>
            </a:r>
            <a:r>
              <a:rPr lang="en-US" altLang="ko-KR" sz="1200" dirty="0" smtClean="0"/>
              <a:t>/samba/</a:t>
            </a:r>
            <a:r>
              <a:rPr lang="en-US" altLang="ko-KR" sz="1200" dirty="0" err="1" smtClean="0"/>
              <a:t>smb.conf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884128" y="4591819"/>
            <a:ext cx="8755877" cy="2180299"/>
          </a:xfrm>
          <a:prstGeom prst="rect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590062" y="4496540"/>
            <a:ext cx="103047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etc</a:t>
            </a:r>
            <a:r>
              <a:rPr lang="en-US" altLang="ko-KR" sz="1200" dirty="0" smtClean="0"/>
              <a:t>/exports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421208" y="112905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주요 설정 파일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3698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0658" y="241006"/>
            <a:ext cx="2770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Windows </a:t>
            </a:r>
            <a:r>
              <a:rPr lang="ko-KR" altLang="en-US" sz="1400" dirty="0" smtClean="0"/>
              <a:t>클라이언트에서 확인</a:t>
            </a:r>
            <a:endParaRPr lang="ko-KR" altLang="en-US" sz="1400" dirty="0"/>
          </a:p>
        </p:txBody>
      </p:sp>
      <p:grpSp>
        <p:nvGrpSpPr>
          <p:cNvPr id="21" name="그룹 20"/>
          <p:cNvGrpSpPr/>
          <p:nvPr/>
        </p:nvGrpSpPr>
        <p:grpSpPr>
          <a:xfrm>
            <a:off x="406292" y="677965"/>
            <a:ext cx="11482506" cy="5618451"/>
            <a:chOff x="406292" y="677965"/>
            <a:chExt cx="11482506" cy="5618451"/>
          </a:xfrm>
        </p:grpSpPr>
        <p:grpSp>
          <p:nvGrpSpPr>
            <p:cNvPr id="5" name="그룹 4"/>
            <p:cNvGrpSpPr/>
            <p:nvPr/>
          </p:nvGrpSpPr>
          <p:grpSpPr>
            <a:xfrm>
              <a:off x="406292" y="986528"/>
              <a:ext cx="3072486" cy="1390779"/>
              <a:chOff x="955964" y="1236042"/>
              <a:chExt cx="3072486" cy="1390779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5964" y="1236042"/>
                <a:ext cx="3072486" cy="1390779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2344189" y="1816015"/>
                <a:ext cx="95250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>
                    <a:solidFill>
                      <a:srgbClr val="C00000"/>
                    </a:solidFill>
                  </a:rPr>
                  <a:t>NAS </a:t>
                </a:r>
                <a:r>
                  <a:rPr lang="ko-KR" altLang="en-US" sz="900" dirty="0" smtClean="0">
                    <a:solidFill>
                      <a:srgbClr val="C00000"/>
                    </a:solidFill>
                  </a:rPr>
                  <a:t>서버 주소</a:t>
                </a:r>
                <a:endParaRPr lang="ko-KR" altLang="en-US" sz="900" dirty="0">
                  <a:solidFill>
                    <a:srgbClr val="C00000"/>
                  </a:solidFill>
                </a:endParaRPr>
              </a:p>
            </p:txBody>
          </p:sp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424" y="2603382"/>
              <a:ext cx="4947012" cy="369303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l="3230" t="16038" r="2645" b="1536"/>
            <a:stretch/>
          </p:blipFill>
          <p:spPr>
            <a:xfrm>
              <a:off x="4064925" y="3794760"/>
              <a:ext cx="2701637" cy="184958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9" name="직선 화살표 연결선 8"/>
            <p:cNvCxnSpPr/>
            <p:nvPr/>
          </p:nvCxnSpPr>
          <p:spPr>
            <a:xfrm>
              <a:off x="1636574" y="2249485"/>
              <a:ext cx="406294" cy="54359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3250279" y="3906982"/>
              <a:ext cx="814646" cy="16625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1753988" y="3649288"/>
              <a:ext cx="1496291" cy="423949"/>
            </a:xfrm>
            <a:prstGeom prst="rect">
              <a:avLst/>
            </a:prstGeom>
            <a:noFill/>
            <a:ln w="63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2384" y="677965"/>
              <a:ext cx="4846414" cy="311679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8663929" y="3794761"/>
              <a:ext cx="16033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접속 후 </a:t>
              </a:r>
              <a:r>
                <a:rPr lang="ko-KR" altLang="en-US" sz="1100" dirty="0" err="1" smtClean="0"/>
                <a:t>공유파일</a:t>
              </a:r>
              <a:r>
                <a:rPr lang="ko-KR" altLang="en-US" sz="1100" dirty="0" smtClean="0"/>
                <a:t> 넣기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92685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47" y="953207"/>
            <a:ext cx="3183902" cy="259867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8300"/>
          <a:stretch/>
        </p:blipFill>
        <p:spPr>
          <a:xfrm>
            <a:off x="4622753" y="1158854"/>
            <a:ext cx="3673349" cy="183021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1129023" y="537708"/>
            <a:ext cx="4232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manager </a:t>
            </a:r>
            <a:r>
              <a:rPr lang="ko-KR" altLang="en-US" sz="1200" dirty="0" smtClean="0"/>
              <a:t>사용자가 다른 부서</a:t>
            </a:r>
            <a:r>
              <a:rPr lang="en-US" altLang="ko-KR" sz="1200" dirty="0" smtClean="0"/>
              <a:t>(development)</a:t>
            </a:r>
            <a:r>
              <a:rPr lang="ko-KR" altLang="en-US" sz="1200" dirty="0" smtClean="0"/>
              <a:t>에는 접근 못함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29172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0658" y="241006"/>
            <a:ext cx="263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Ubuntu </a:t>
            </a:r>
            <a:r>
              <a:rPr lang="ko-KR" altLang="en-US" sz="1400" dirty="0" smtClean="0"/>
              <a:t>클라이언트에서 확인</a:t>
            </a:r>
            <a:endParaRPr lang="ko-KR" altLang="en-US" sz="1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68877" y="910244"/>
            <a:ext cx="7828532" cy="4813223"/>
            <a:chOff x="560410" y="774777"/>
            <a:chExt cx="7828532" cy="481322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l="-1" r="41983"/>
            <a:stretch/>
          </p:blipFill>
          <p:spPr>
            <a:xfrm>
              <a:off x="560410" y="777806"/>
              <a:ext cx="5175242" cy="4810194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5735652" y="881149"/>
              <a:ext cx="26003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Developer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사용자가 </a:t>
              </a:r>
              <a:r>
                <a:rPr lang="en-US" altLang="ko-KR" sz="1100" dirty="0" err="1" smtClean="0">
                  <a:solidFill>
                    <a:srgbClr val="C00000"/>
                  </a:solidFill>
                </a:rPr>
                <a:t>Smbclient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로 접속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735652" y="3444636"/>
              <a:ext cx="26532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C00000"/>
                  </a:solidFill>
                </a:rPr>
                <a:t>다른 부서 접근 시도 </a:t>
              </a:r>
              <a:r>
                <a:rPr lang="en-US" altLang="ko-KR" sz="1100" dirty="0" smtClean="0">
                  <a:solidFill>
                    <a:srgbClr val="C00000"/>
                  </a:solidFill>
                </a:rPr>
                <a:t>(ACCESS_DENIED)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735652" y="4127928"/>
              <a:ext cx="25410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development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부서 이동 후 파일 확인</a:t>
              </a:r>
              <a:endParaRPr lang="en-US" altLang="ko-KR" sz="1100" dirty="0" smtClean="0">
                <a:solidFill>
                  <a:srgbClr val="C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35652" y="4953611"/>
              <a:ext cx="10807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C00000"/>
                  </a:solidFill>
                </a:rPr>
                <a:t>파일 다운로드</a:t>
              </a:r>
              <a:endParaRPr lang="en-US" altLang="ko-KR" sz="1100" dirty="0" smtClean="0">
                <a:solidFill>
                  <a:srgbClr val="C00000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60410" y="774777"/>
              <a:ext cx="5175242" cy="148089"/>
            </a:xfrm>
            <a:prstGeom prst="rect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60410" y="3340340"/>
              <a:ext cx="5175242" cy="401927"/>
            </a:xfrm>
            <a:prstGeom prst="rect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60410" y="3847775"/>
              <a:ext cx="5175242" cy="707292"/>
            </a:xfrm>
            <a:prstGeom prst="rect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60410" y="4924995"/>
              <a:ext cx="5175242" cy="318842"/>
            </a:xfrm>
            <a:prstGeom prst="rect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2994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05" y="1243139"/>
            <a:ext cx="8807964" cy="40023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97405" y="781396"/>
            <a:ext cx="71320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NAS </a:t>
            </a:r>
            <a:r>
              <a:rPr lang="ko-KR" altLang="en-US" sz="1400" dirty="0" smtClean="0"/>
              <a:t>서버에서 </a:t>
            </a:r>
            <a:r>
              <a:rPr lang="en-US" altLang="ko-KR" sz="1400" dirty="0" smtClean="0"/>
              <a:t>Cockpit</a:t>
            </a:r>
            <a:r>
              <a:rPr lang="ko-KR" altLang="en-US" sz="1400" dirty="0" smtClean="0"/>
              <a:t>으로 관리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로그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네트워크 등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하는 브라우저인데 그냥 빼세요 </a:t>
            </a:r>
            <a:r>
              <a:rPr lang="ko-KR" altLang="en-US" sz="1400" dirty="0" err="1" smtClean="0"/>
              <a:t>ㅎㅎ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67293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0452" y="3198168"/>
            <a:ext cx="4471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C00000"/>
                </a:solidFill>
              </a:rPr>
              <a:t>이후부터는 아직 미완성입니다</a:t>
            </a:r>
            <a:r>
              <a:rPr lang="en-US" altLang="ko-KR" sz="2400" dirty="0" smtClean="0">
                <a:solidFill>
                  <a:srgbClr val="C00000"/>
                </a:solidFill>
              </a:rPr>
              <a:t>.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6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82930" y="313661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/>
              <a:t>클라우드</a:t>
            </a:r>
            <a:endParaRPr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819381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22B85AA-1E88-BF32-BE3F-576645AEC8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95" t="7070" r="15990" b="25676"/>
          <a:stretch/>
        </p:blipFill>
        <p:spPr>
          <a:xfrm>
            <a:off x="1661680" y="2238374"/>
            <a:ext cx="7353300" cy="2943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7EEB3-9B4B-05BC-AAB3-C2C8D45464FC}"/>
              </a:ext>
            </a:extLst>
          </p:cNvPr>
          <p:cNvSpPr txBox="1"/>
          <p:nvPr/>
        </p:nvSpPr>
        <p:spPr>
          <a:xfrm>
            <a:off x="624682" y="192497"/>
            <a:ext cx="260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</a:t>
            </a:r>
            <a:r>
              <a:rPr lang="en-US" altLang="ko-KR" dirty="0"/>
              <a:t>ontinuous </a:t>
            </a:r>
            <a:r>
              <a:rPr lang="en-US" altLang="ko-KR" b="1" dirty="0"/>
              <a:t>I</a:t>
            </a:r>
            <a:r>
              <a:rPr lang="en-US" altLang="ko-KR" dirty="0"/>
              <a:t>ntegration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5599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924AADF-141C-7724-793D-BA5551099A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63" b="4626"/>
          <a:stretch/>
        </p:blipFill>
        <p:spPr>
          <a:xfrm>
            <a:off x="3189737" y="2807880"/>
            <a:ext cx="2137720" cy="38576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EE788B-D4B3-9569-3EC7-8B70D1E637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00"/>
          <a:stretch/>
        </p:blipFill>
        <p:spPr>
          <a:xfrm>
            <a:off x="888657" y="2807880"/>
            <a:ext cx="2073724" cy="38576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095FA3C-1A37-8535-7C4D-4B5078AF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386" y="2807880"/>
            <a:ext cx="2172254" cy="38576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C0C815-2688-8716-5BB0-4CE7075B5D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6417"/>
          <a:stretch/>
        </p:blipFill>
        <p:spPr>
          <a:xfrm>
            <a:off x="888657" y="769895"/>
            <a:ext cx="5829856" cy="17194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7EEB3-9B4B-05BC-AAB3-C2C8D45464FC}"/>
              </a:ext>
            </a:extLst>
          </p:cNvPr>
          <p:cNvSpPr txBox="1"/>
          <p:nvPr/>
        </p:nvSpPr>
        <p:spPr>
          <a:xfrm>
            <a:off x="624682" y="192497"/>
            <a:ext cx="260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</a:t>
            </a:r>
            <a:r>
              <a:rPr lang="en-US" altLang="ko-KR" dirty="0"/>
              <a:t>ontinuous </a:t>
            </a:r>
            <a:r>
              <a:rPr lang="en-US" altLang="ko-KR" b="1" dirty="0"/>
              <a:t>I</a:t>
            </a:r>
            <a:r>
              <a:rPr lang="en-US" altLang="ko-KR" dirty="0"/>
              <a:t>ntegration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016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24744B56-A169-F547-EB55-A40DC34C4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" y="2416343"/>
            <a:ext cx="184731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5031C1-8E3D-3548-4034-F8938B7527E6}"/>
              </a:ext>
            </a:extLst>
          </p:cNvPr>
          <p:cNvSpPr txBox="1"/>
          <p:nvPr/>
        </p:nvSpPr>
        <p:spPr>
          <a:xfrm>
            <a:off x="976105" y="2267309"/>
            <a:ext cx="6895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Bacula</a:t>
            </a:r>
            <a:r>
              <a:rPr lang="en-US" altLang="ko-KR" sz="1200" dirty="0"/>
              <a:t>, Web </a:t>
            </a:r>
            <a:r>
              <a:rPr lang="ko-KR" altLang="en-US" sz="1200" dirty="0"/>
              <a:t>등 다른 </a:t>
            </a:r>
            <a:r>
              <a:rPr lang="en-US" altLang="ko-KR" sz="1200" dirty="0" err="1"/>
              <a:t>ip</a:t>
            </a:r>
            <a:r>
              <a:rPr lang="ko-KR" altLang="en-US" sz="1200" dirty="0"/>
              <a:t>에서 접근을 허용하기 </a:t>
            </a:r>
            <a:r>
              <a:rPr lang="ko-KR" altLang="en-US" sz="1200" dirty="0" smtClean="0"/>
              <a:t>위해 </a:t>
            </a:r>
            <a:r>
              <a:rPr lang="en-US" altLang="ko-KR" sz="1200" dirty="0" err="1" smtClean="0"/>
              <a:t>nano</a:t>
            </a:r>
            <a:r>
              <a:rPr lang="en-US" altLang="ko-KR" sz="1200" dirty="0" smtClean="0"/>
              <a:t> 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etc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my.cnf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bind-address </a:t>
            </a:r>
            <a:r>
              <a:rPr lang="ko-KR" altLang="en-US" sz="1200" dirty="0" smtClean="0"/>
              <a:t>설정 </a:t>
            </a:r>
            <a:r>
              <a:rPr lang="ko-KR" altLang="en-US" sz="1200" dirty="0" smtClean="0"/>
              <a:t>변경</a:t>
            </a:r>
            <a:endParaRPr lang="en-US" altLang="ko-KR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001" r="9402"/>
          <a:stretch/>
        </p:blipFill>
        <p:spPr>
          <a:xfrm>
            <a:off x="1061308" y="2638670"/>
            <a:ext cx="3610445" cy="13051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480" r="16737"/>
          <a:stretch/>
        </p:blipFill>
        <p:spPr>
          <a:xfrm>
            <a:off x="1061308" y="4623266"/>
            <a:ext cx="3610900" cy="16582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959893" y="4258198"/>
            <a:ext cx="4109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이후 </a:t>
            </a:r>
            <a:r>
              <a:rPr lang="en-US" altLang="ko-KR" sz="1200" dirty="0" smtClean="0"/>
              <a:t>web, </a:t>
            </a:r>
            <a:r>
              <a:rPr lang="en-US" altLang="ko-KR" sz="1200" dirty="0" err="1" smtClean="0"/>
              <a:t>bacula</a:t>
            </a:r>
            <a:r>
              <a:rPr lang="ko-KR" altLang="en-US" sz="1200" dirty="0" smtClean="0"/>
              <a:t>에 필요한 사용자 및 데이터베이스 생성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588" y="4628094"/>
            <a:ext cx="3254672" cy="16534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C4A915F-1DA7-318B-1BB4-7C3B087E7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402496"/>
              </p:ext>
            </p:extLst>
          </p:nvPr>
        </p:nvGraphicFramePr>
        <p:xfrm>
          <a:off x="976105" y="729262"/>
          <a:ext cx="373375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2842">
                  <a:extLst>
                    <a:ext uri="{9D8B030D-6E8A-4147-A177-3AD203B41FA5}">
                      <a16:colId xmlns:a16="http://schemas.microsoft.com/office/drawing/2014/main" val="3540225284"/>
                    </a:ext>
                  </a:extLst>
                </a:gridCol>
                <a:gridCol w="2770910">
                  <a:extLst>
                    <a:ext uri="{9D8B030D-6E8A-4147-A177-3AD203B41FA5}">
                      <a16:colId xmlns:a16="http://schemas.microsoft.com/office/drawing/2014/main" val="1537138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OS</a:t>
                      </a:r>
                      <a:endParaRPr lang="ko-KR" altLang="en-US" sz="12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CentOS7</a:t>
                      </a:r>
                      <a:endParaRPr lang="ko-KR" altLang="en-US" sz="1200" b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1225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</a:t>
                      </a:r>
                      <a:endParaRPr lang="ko-KR" altLang="en-US" sz="12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192.168.70.71</a:t>
                      </a:r>
                      <a:endParaRPr lang="ko-KR" altLang="en-US" sz="1200" b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652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 dirty="0"/>
                        <a:t>사용 포트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err="1" smtClean="0"/>
                        <a:t>mariadb</a:t>
                      </a:r>
                      <a:r>
                        <a:rPr lang="en-US" altLang="ko-KR" sz="1200" b="0" dirty="0" smtClean="0"/>
                        <a:t>(3306)</a:t>
                      </a:r>
                      <a:endParaRPr lang="ko-KR" altLang="en-US" sz="1200" b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674196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4668C7B-B541-FB07-DA97-BA5000F79287}"/>
              </a:ext>
            </a:extLst>
          </p:cNvPr>
          <p:cNvSpPr txBox="1"/>
          <p:nvPr/>
        </p:nvSpPr>
        <p:spPr>
          <a:xfrm>
            <a:off x="959893" y="229930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DB</a:t>
            </a:r>
            <a:r>
              <a:rPr lang="en-US" altLang="ko-KR" sz="2000" b="1" dirty="0" smtClean="0"/>
              <a:t> </a:t>
            </a:r>
            <a:r>
              <a:rPr lang="ko-KR" altLang="en-US" sz="2000" b="1" dirty="0"/>
              <a:t>서버 정보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02222" y="3064422"/>
            <a:ext cx="2847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  <a:latin typeface="-apple-system"/>
              </a:rPr>
              <a:t>127.0.0.1 → </a:t>
            </a:r>
            <a:r>
              <a:rPr lang="ko-KR" altLang="en-US" sz="1400" dirty="0">
                <a:solidFill>
                  <a:srgbClr val="C00000"/>
                </a:solidFill>
                <a:latin typeface="-apple-system"/>
              </a:rPr>
              <a:t>로컬 접속만 허용</a:t>
            </a:r>
          </a:p>
          <a:p>
            <a:r>
              <a:rPr lang="en-US" altLang="ko-KR" sz="1400" dirty="0">
                <a:solidFill>
                  <a:srgbClr val="C00000"/>
                </a:solidFill>
                <a:latin typeface="-apple-system"/>
              </a:rPr>
              <a:t>0.0.0.0 → </a:t>
            </a:r>
            <a:r>
              <a:rPr lang="ko-KR" altLang="en-US" sz="1400" dirty="0">
                <a:solidFill>
                  <a:srgbClr val="C00000"/>
                </a:solidFill>
                <a:latin typeface="-apple-system"/>
              </a:rPr>
              <a:t>외부 </a:t>
            </a:r>
            <a:r>
              <a:rPr lang="en-US" altLang="ko-KR" sz="1400" dirty="0">
                <a:solidFill>
                  <a:srgbClr val="C00000"/>
                </a:solidFill>
                <a:latin typeface="-apple-system"/>
              </a:rPr>
              <a:t>IP</a:t>
            </a:r>
            <a:r>
              <a:rPr lang="ko-KR" altLang="en-US" sz="1400" dirty="0">
                <a:solidFill>
                  <a:srgbClr val="C00000"/>
                </a:solidFill>
                <a:latin typeface="-apple-system"/>
              </a:rPr>
              <a:t>에서 접속 </a:t>
            </a:r>
            <a:r>
              <a:rPr lang="ko-KR" altLang="en-US" sz="1400" dirty="0" smtClean="0">
                <a:solidFill>
                  <a:srgbClr val="C00000"/>
                </a:solidFill>
                <a:latin typeface="-apple-system"/>
              </a:rPr>
              <a:t>허용</a:t>
            </a:r>
            <a:endParaRPr lang="en-US" altLang="ko-KR" sz="1400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91123" y="641547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사용자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5890982" y="641547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데이터베이스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82213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73CDDA1-E427-B493-9285-C316C918CF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45" t="54051" r="24921" b="9209"/>
          <a:stretch/>
        </p:blipFill>
        <p:spPr>
          <a:xfrm>
            <a:off x="1053858" y="1504950"/>
            <a:ext cx="5095876" cy="20843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24FAD0B-ED71-F0DC-9B9B-A077548AD24C}"/>
              </a:ext>
            </a:extLst>
          </p:cNvPr>
          <p:cNvGrpSpPr/>
          <p:nvPr/>
        </p:nvGrpSpPr>
        <p:grpSpPr>
          <a:xfrm>
            <a:off x="1053856" y="3779373"/>
            <a:ext cx="5095876" cy="2369622"/>
            <a:chOff x="1000125" y="3590925"/>
            <a:chExt cx="5095876" cy="236962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1C50125-B081-9E11-80CC-825F2E0D5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9234" t="54027" r="12459" b="4444"/>
            <a:stretch/>
          </p:blipFill>
          <p:spPr>
            <a:xfrm>
              <a:off x="1000125" y="3590925"/>
              <a:ext cx="5095876" cy="236962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DDC0FB-C21B-CE41-1C53-42575064E624}"/>
                </a:ext>
              </a:extLst>
            </p:cNvPr>
            <p:cNvSpPr/>
            <p:nvPr/>
          </p:nvSpPr>
          <p:spPr>
            <a:xfrm>
              <a:off x="1123950" y="4661028"/>
              <a:ext cx="4834346" cy="319773"/>
            </a:xfrm>
            <a:prstGeom prst="rect">
              <a:avLst/>
            </a:prstGeom>
            <a:solidFill>
              <a:srgbClr val="156082">
                <a:alpha val="16863"/>
              </a:srgb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80CCB7E-8174-B067-C3D3-8003D6AB01E2}"/>
              </a:ext>
            </a:extLst>
          </p:cNvPr>
          <p:cNvSpPr txBox="1"/>
          <p:nvPr/>
        </p:nvSpPr>
        <p:spPr>
          <a:xfrm>
            <a:off x="6135852" y="4861472"/>
            <a:ext cx="2769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자동으로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docker hub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에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push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33F514-4DBC-3E74-D063-B4BF415BC69B}"/>
              </a:ext>
            </a:extLst>
          </p:cNvPr>
          <p:cNvSpPr txBox="1"/>
          <p:nvPr/>
        </p:nvSpPr>
        <p:spPr>
          <a:xfrm>
            <a:off x="1000122" y="976290"/>
            <a:ext cx="1751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Docker hub </a:t>
            </a:r>
            <a:r>
              <a:rPr lang="ko-KR" altLang="en-US" sz="1600" dirty="0"/>
              <a:t>확인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E7EEB3-9B4B-05BC-AAB3-C2C8D45464FC}"/>
              </a:ext>
            </a:extLst>
          </p:cNvPr>
          <p:cNvSpPr txBox="1"/>
          <p:nvPr/>
        </p:nvSpPr>
        <p:spPr>
          <a:xfrm>
            <a:off x="624682" y="192497"/>
            <a:ext cx="260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</a:t>
            </a:r>
            <a:r>
              <a:rPr lang="en-US" altLang="ko-KR" dirty="0"/>
              <a:t>ontinuous </a:t>
            </a:r>
            <a:r>
              <a:rPr lang="en-US" altLang="ko-KR" b="1" dirty="0"/>
              <a:t>I</a:t>
            </a:r>
            <a:r>
              <a:rPr lang="en-US" altLang="ko-KR" dirty="0"/>
              <a:t>ntegration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28162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965706"/>
            <a:ext cx="10706100" cy="47817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E7EEB3-9B4B-05BC-AAB3-C2C8D45464FC}"/>
              </a:ext>
            </a:extLst>
          </p:cNvPr>
          <p:cNvSpPr txBox="1"/>
          <p:nvPr/>
        </p:nvSpPr>
        <p:spPr>
          <a:xfrm>
            <a:off x="624682" y="192497"/>
            <a:ext cx="273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</a:t>
            </a:r>
            <a:r>
              <a:rPr lang="en-US" altLang="ko-KR" dirty="0" smtClean="0"/>
              <a:t>ontinuous </a:t>
            </a:r>
            <a:r>
              <a:rPr lang="en-US" altLang="ko-KR" b="1" dirty="0" smtClean="0"/>
              <a:t>D</a:t>
            </a:r>
            <a:r>
              <a:rPr lang="en-US" altLang="ko-KR" dirty="0" smtClean="0"/>
              <a:t>eployment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68759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90" y="725286"/>
            <a:ext cx="7597408" cy="54339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E7EEB3-9B4B-05BC-AAB3-C2C8D45464FC}"/>
              </a:ext>
            </a:extLst>
          </p:cNvPr>
          <p:cNvSpPr txBox="1"/>
          <p:nvPr/>
        </p:nvSpPr>
        <p:spPr>
          <a:xfrm>
            <a:off x="624682" y="192497"/>
            <a:ext cx="273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</a:t>
            </a:r>
            <a:r>
              <a:rPr lang="en-US" altLang="ko-KR" dirty="0" smtClean="0"/>
              <a:t>ontinuous </a:t>
            </a:r>
            <a:r>
              <a:rPr lang="en-US" altLang="ko-KR" b="1" dirty="0" smtClean="0"/>
              <a:t>D</a:t>
            </a:r>
            <a:r>
              <a:rPr lang="en-US" altLang="ko-KR" dirty="0" smtClean="0"/>
              <a:t>eployment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780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3" y="561829"/>
            <a:ext cx="11340718" cy="5691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E7EEB3-9B4B-05BC-AAB3-C2C8D45464FC}"/>
              </a:ext>
            </a:extLst>
          </p:cNvPr>
          <p:cNvSpPr txBox="1"/>
          <p:nvPr/>
        </p:nvSpPr>
        <p:spPr>
          <a:xfrm>
            <a:off x="624682" y="192497"/>
            <a:ext cx="273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</a:t>
            </a:r>
            <a:r>
              <a:rPr lang="en-US" altLang="ko-KR" dirty="0" smtClean="0"/>
              <a:t>ontinuous </a:t>
            </a:r>
            <a:r>
              <a:rPr lang="en-US" altLang="ko-KR" b="1" dirty="0" smtClean="0"/>
              <a:t>D</a:t>
            </a:r>
            <a:r>
              <a:rPr lang="en-US" altLang="ko-KR" dirty="0" smtClean="0"/>
              <a:t>eployment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635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93299" y="313661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해킹</a:t>
            </a:r>
            <a:endParaRPr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3469287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2673F8-810C-DDC0-28E5-051338B3DB98}"/>
              </a:ext>
            </a:extLst>
          </p:cNvPr>
          <p:cNvSpPr txBox="1"/>
          <p:nvPr/>
        </p:nvSpPr>
        <p:spPr>
          <a:xfrm>
            <a:off x="593234" y="1130632"/>
            <a:ext cx="9975808" cy="13272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buNone/>
            </a:pPr>
            <a:r>
              <a:rPr lang="en-US" altLang="ko-KR" sz="1100" dirty="0">
                <a:solidFill>
                  <a:srgbClr val="161616"/>
                </a:solidFill>
                <a:effectLst/>
              </a:rPr>
              <a:t>Log4Shell</a:t>
            </a:r>
            <a:r>
              <a:rPr lang="ko-KR" altLang="en-US" sz="1100" dirty="0">
                <a:solidFill>
                  <a:srgbClr val="161616"/>
                </a:solidFill>
                <a:effectLst/>
              </a:rPr>
              <a:t>이라고도 알려진 </a:t>
            </a:r>
            <a:r>
              <a:rPr lang="en-US" altLang="ko-KR" sz="1100" dirty="0">
                <a:solidFill>
                  <a:srgbClr val="161616"/>
                </a:solidFill>
                <a:effectLst/>
              </a:rPr>
              <a:t>Log4j </a:t>
            </a:r>
            <a:r>
              <a:rPr lang="ko-KR" altLang="en-US" sz="1100" dirty="0">
                <a:solidFill>
                  <a:srgbClr val="161616"/>
                </a:solidFill>
                <a:effectLst/>
              </a:rPr>
              <a:t>취약점은 </a:t>
            </a:r>
            <a:r>
              <a:rPr lang="en-US" altLang="ko-KR" sz="1100" dirty="0">
                <a:solidFill>
                  <a:srgbClr val="161616"/>
                </a:solidFill>
                <a:effectLst/>
              </a:rPr>
              <a:t>2021</a:t>
            </a:r>
            <a:r>
              <a:rPr lang="ko-KR" altLang="en-US" sz="1100" dirty="0">
                <a:solidFill>
                  <a:srgbClr val="161616"/>
                </a:solidFill>
                <a:effectLst/>
              </a:rPr>
              <a:t>년 </a:t>
            </a:r>
            <a:r>
              <a:rPr lang="en-US" altLang="ko-KR" sz="1100" dirty="0">
                <a:solidFill>
                  <a:srgbClr val="161616"/>
                </a:solidFill>
                <a:effectLst/>
              </a:rPr>
              <a:t>11</a:t>
            </a:r>
            <a:r>
              <a:rPr lang="ko-KR" altLang="en-US" sz="1100" dirty="0">
                <a:solidFill>
                  <a:srgbClr val="161616"/>
                </a:solidFill>
                <a:effectLst/>
              </a:rPr>
              <a:t>월에 </a:t>
            </a:r>
            <a:r>
              <a:rPr lang="en-US" altLang="ko-KR" sz="1100" dirty="0">
                <a:solidFill>
                  <a:srgbClr val="161616"/>
                </a:solidFill>
                <a:effectLst/>
              </a:rPr>
              <a:t>Apache Log4j </a:t>
            </a:r>
            <a:r>
              <a:rPr lang="ko-KR" altLang="en-US" sz="1100" dirty="0">
                <a:solidFill>
                  <a:srgbClr val="161616"/>
                </a:solidFill>
                <a:effectLst/>
              </a:rPr>
              <a:t>로깅 라이브러리에서 발견된 매우 심각한 취약점입니다</a:t>
            </a:r>
            <a:r>
              <a:rPr lang="en-US" altLang="ko-KR" sz="1100" dirty="0">
                <a:solidFill>
                  <a:srgbClr val="161616"/>
                </a:solidFill>
                <a:effectLst/>
              </a:rPr>
              <a:t>.</a:t>
            </a:r>
          </a:p>
          <a:p>
            <a:pPr fontAlgn="base">
              <a:buNone/>
            </a:pPr>
            <a:r>
              <a:rPr lang="en-US" altLang="ko-KR" sz="1100" dirty="0">
                <a:solidFill>
                  <a:srgbClr val="161616"/>
                </a:solidFill>
                <a:effectLst/>
              </a:rPr>
              <a:t>Log4Shell</a:t>
            </a:r>
            <a:r>
              <a:rPr lang="ko-KR" altLang="en-US" sz="1100" dirty="0">
                <a:solidFill>
                  <a:srgbClr val="161616"/>
                </a:solidFill>
                <a:effectLst/>
              </a:rPr>
              <a:t>은 기본적으로 해커에게 </a:t>
            </a:r>
            <a:r>
              <a:rPr lang="ko-KR" altLang="en-US" sz="1100" dirty="0" err="1">
                <a:solidFill>
                  <a:srgbClr val="161616"/>
                </a:solidFill>
                <a:effectLst/>
              </a:rPr>
              <a:t>패치되지</a:t>
            </a:r>
            <a:r>
              <a:rPr lang="ko-KR" altLang="en-US" sz="1100" dirty="0">
                <a:solidFill>
                  <a:srgbClr val="161616"/>
                </a:solidFill>
                <a:effectLst/>
              </a:rPr>
              <a:t> 않은 버전의 </a:t>
            </a:r>
            <a:r>
              <a:rPr lang="en-US" altLang="ko-KR" sz="1100" dirty="0">
                <a:solidFill>
                  <a:srgbClr val="161616"/>
                </a:solidFill>
                <a:effectLst/>
              </a:rPr>
              <a:t>Log4j</a:t>
            </a:r>
            <a:r>
              <a:rPr lang="ko-KR" altLang="en-US" sz="1100" dirty="0">
                <a:solidFill>
                  <a:srgbClr val="161616"/>
                </a:solidFill>
                <a:effectLst/>
              </a:rPr>
              <a:t>를 실행하는 디바이스를 완전히 제어할 수 있는 권한을 부여합니다</a:t>
            </a:r>
            <a:r>
              <a:rPr lang="en-US" altLang="ko-KR" sz="1100" dirty="0">
                <a:solidFill>
                  <a:srgbClr val="161616"/>
                </a:solidFill>
                <a:effectLst/>
              </a:rPr>
              <a:t>.</a:t>
            </a:r>
          </a:p>
          <a:p>
            <a:pPr fontAlgn="base">
              <a:lnSpc>
                <a:spcPts val="1800"/>
              </a:lnSpc>
              <a:buNone/>
            </a:pPr>
            <a:r>
              <a:rPr lang="ko-KR" altLang="en-US" sz="1100" b="0" dirty="0">
                <a:solidFill>
                  <a:srgbClr val="161616"/>
                </a:solidFill>
                <a:effectLst/>
              </a:rPr>
              <a:t>악의적인 공격자는 </a:t>
            </a:r>
            <a:r>
              <a:rPr lang="en-US" altLang="ko-KR" sz="1100" b="0" dirty="0">
                <a:solidFill>
                  <a:srgbClr val="161616"/>
                </a:solidFill>
                <a:effectLst/>
              </a:rPr>
              <a:t>Log4j </a:t>
            </a:r>
            <a:r>
              <a:rPr lang="ko-KR" altLang="en-US" sz="1100" b="0" dirty="0">
                <a:solidFill>
                  <a:srgbClr val="161616"/>
                </a:solidFill>
                <a:effectLst/>
              </a:rPr>
              <a:t>결함을 이용해 취약한 시스템에서 원하는 거의 모든 코드를 실행할 수 있습니다</a:t>
            </a:r>
            <a:r>
              <a:rPr lang="en-US" altLang="ko-KR" sz="1100" b="0" dirty="0">
                <a:solidFill>
                  <a:srgbClr val="161616"/>
                </a:solidFill>
                <a:effectLst/>
              </a:rPr>
              <a:t>.</a:t>
            </a:r>
          </a:p>
          <a:p>
            <a:pPr fontAlgn="base">
              <a:lnSpc>
                <a:spcPts val="1800"/>
              </a:lnSpc>
            </a:pPr>
            <a:r>
              <a:rPr lang="ko-KR" altLang="en-US" sz="1100" b="0" dirty="0">
                <a:solidFill>
                  <a:srgbClr val="161616"/>
                </a:solidFill>
                <a:effectLst/>
              </a:rPr>
              <a:t>연구원들은 </a:t>
            </a:r>
            <a:r>
              <a:rPr lang="en-US" altLang="ko-KR" sz="1100" b="0" dirty="0">
                <a:solidFill>
                  <a:srgbClr val="161616"/>
                </a:solidFill>
                <a:effectLst/>
              </a:rPr>
              <a:t>Log4Shell</a:t>
            </a:r>
            <a:r>
              <a:rPr lang="ko-KR" altLang="en-US" sz="1100" b="0" dirty="0">
                <a:solidFill>
                  <a:srgbClr val="161616"/>
                </a:solidFill>
                <a:effectLst/>
              </a:rPr>
              <a:t>을 </a:t>
            </a:r>
            <a:r>
              <a:rPr lang="en-US" altLang="ko-KR" sz="1100" b="0" dirty="0">
                <a:solidFill>
                  <a:srgbClr val="161616"/>
                </a:solidFill>
                <a:effectLst/>
              </a:rPr>
              <a:t>"</a:t>
            </a:r>
            <a:r>
              <a:rPr lang="ko-KR" altLang="en-US" sz="1100" b="0" dirty="0">
                <a:solidFill>
                  <a:srgbClr val="161616"/>
                </a:solidFill>
                <a:effectLst/>
              </a:rPr>
              <a:t>치명적인</a:t>
            </a:r>
            <a:r>
              <a:rPr lang="en-US" altLang="ko-KR" sz="1100" b="0" dirty="0">
                <a:solidFill>
                  <a:srgbClr val="161616"/>
                </a:solidFill>
                <a:effectLst/>
              </a:rPr>
              <a:t>" </a:t>
            </a:r>
            <a:r>
              <a:rPr lang="ko-KR" altLang="en-US" sz="1100" b="0" dirty="0">
                <a:solidFill>
                  <a:srgbClr val="161616"/>
                </a:solidFill>
                <a:effectLst/>
              </a:rPr>
              <a:t>보안 취약점으로 간주하는데</a:t>
            </a:r>
            <a:r>
              <a:rPr lang="en-US" altLang="ko-KR" sz="1100" b="0" dirty="0">
                <a:solidFill>
                  <a:srgbClr val="161616"/>
                </a:solidFill>
                <a:effectLst/>
              </a:rPr>
              <a:t>,</a:t>
            </a:r>
          </a:p>
          <a:p>
            <a:pPr fontAlgn="base">
              <a:lnSpc>
                <a:spcPts val="1800"/>
              </a:lnSpc>
            </a:pPr>
            <a:r>
              <a:rPr lang="ko-KR" altLang="en-US" sz="1100" b="0" dirty="0">
                <a:solidFill>
                  <a:srgbClr val="161616"/>
                </a:solidFill>
                <a:effectLst/>
              </a:rPr>
              <a:t>그 이유는 매우 널리 퍼져 있고</a:t>
            </a:r>
            <a:r>
              <a:rPr lang="en-US" altLang="ko-KR" sz="1100" b="0" dirty="0">
                <a:solidFill>
                  <a:srgbClr val="161616"/>
                </a:solidFill>
                <a:effectLst/>
              </a:rPr>
              <a:t>(Log4J</a:t>
            </a:r>
            <a:r>
              <a:rPr lang="ko-KR" altLang="en-US" sz="1100" b="0" dirty="0">
                <a:solidFill>
                  <a:srgbClr val="161616"/>
                </a:solidFill>
                <a:effectLst/>
              </a:rPr>
              <a:t>는 전 세계에서 가장 널리 배포된 오픈 소스 프로그램 중 하나</a:t>
            </a:r>
            <a:r>
              <a:rPr lang="en-US" altLang="ko-KR" sz="1100" b="0" dirty="0">
                <a:solidFill>
                  <a:srgbClr val="161616"/>
                </a:solidFill>
                <a:effectLst/>
              </a:rPr>
              <a:t>) </a:t>
            </a:r>
            <a:r>
              <a:rPr lang="ko-KR" altLang="en-US" sz="1100" b="0" dirty="0">
                <a:solidFill>
                  <a:srgbClr val="161616"/>
                </a:solidFill>
                <a:effectLst/>
              </a:rPr>
              <a:t>악용하기 매우 쉽기 때문입니다</a:t>
            </a:r>
            <a:r>
              <a:rPr lang="en-US" altLang="ko-KR" sz="1100" b="0" dirty="0">
                <a:solidFill>
                  <a:srgbClr val="161616"/>
                </a:solidFill>
                <a:effectLst/>
              </a:rPr>
              <a:t>.</a:t>
            </a:r>
          </a:p>
          <a:p>
            <a:pPr fontAlgn="base">
              <a:lnSpc>
                <a:spcPts val="1800"/>
              </a:lnSpc>
            </a:pPr>
            <a:r>
              <a:rPr lang="ko-KR" altLang="en-US" sz="1100" b="0" dirty="0">
                <a:solidFill>
                  <a:srgbClr val="161616"/>
                </a:solidFill>
                <a:effectLst/>
              </a:rPr>
              <a:t>미국 사이버 보안 및 인프라 </a:t>
            </a:r>
            <a:r>
              <a:rPr lang="ko-KR" altLang="en-US" sz="1100" b="0" dirty="0" err="1">
                <a:solidFill>
                  <a:srgbClr val="161616"/>
                </a:solidFill>
                <a:effectLst/>
              </a:rPr>
              <a:t>보안국</a:t>
            </a:r>
            <a:r>
              <a:rPr lang="en-US" altLang="ko-KR" sz="1100" b="0" dirty="0">
                <a:solidFill>
                  <a:srgbClr val="161616"/>
                </a:solidFill>
                <a:effectLst/>
              </a:rPr>
              <a:t>(CISA)</a:t>
            </a:r>
            <a:r>
              <a:rPr lang="ko-KR" altLang="en-US" sz="1100" b="0" dirty="0">
                <a:solidFill>
                  <a:srgbClr val="161616"/>
                </a:solidFill>
                <a:effectLst/>
              </a:rPr>
              <a:t>의 국장 </a:t>
            </a:r>
            <a:r>
              <a:rPr lang="en-US" altLang="ko-KR" sz="1100" b="0" dirty="0">
                <a:solidFill>
                  <a:srgbClr val="161616"/>
                </a:solidFill>
                <a:effectLst/>
              </a:rPr>
              <a:t>Jen Easterly</a:t>
            </a:r>
            <a:r>
              <a:rPr lang="ko-KR" altLang="en-US" sz="1100" b="0" dirty="0">
                <a:solidFill>
                  <a:srgbClr val="161616"/>
                </a:solidFill>
                <a:effectLst/>
              </a:rPr>
              <a:t>는 </a:t>
            </a:r>
            <a:r>
              <a:rPr lang="en-US" altLang="ko-KR" sz="1100" b="0" dirty="0">
                <a:solidFill>
                  <a:srgbClr val="161616"/>
                </a:solidFill>
                <a:effectLst/>
              </a:rPr>
              <a:t>"</a:t>
            </a:r>
            <a:r>
              <a:rPr lang="ko-KR" altLang="en-US" sz="1100" b="0" dirty="0">
                <a:solidFill>
                  <a:srgbClr val="161616"/>
                </a:solidFill>
                <a:effectLst/>
              </a:rPr>
              <a:t>가장 심각하지는 않더라도 내 경력에서 본 것 중 가장 심각한 것 중 하나</a:t>
            </a:r>
            <a:r>
              <a:rPr lang="en-US" altLang="ko-KR" sz="1100" b="0" dirty="0">
                <a:solidFill>
                  <a:srgbClr val="161616"/>
                </a:solidFill>
                <a:effectLst/>
              </a:rPr>
              <a:t>"</a:t>
            </a:r>
            <a:r>
              <a:rPr lang="ko-KR" altLang="en-US" sz="1100" b="0" dirty="0">
                <a:solidFill>
                  <a:srgbClr val="161616"/>
                </a:solidFill>
                <a:effectLst/>
              </a:rPr>
              <a:t>라고 말했습니다</a:t>
            </a:r>
            <a:r>
              <a:rPr lang="en-US" altLang="ko-KR" sz="1100" b="0" dirty="0" smtClean="0">
                <a:solidFill>
                  <a:srgbClr val="161616"/>
                </a:solidFill>
                <a:effectLst/>
              </a:rPr>
              <a:t>.</a:t>
            </a:r>
            <a:endParaRPr lang="en-US" altLang="ko-KR" sz="1100" b="0" dirty="0">
              <a:solidFill>
                <a:srgbClr val="161616"/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5C00E-A9F4-0EE2-2DFE-1D1DB11EB4A3}"/>
              </a:ext>
            </a:extLst>
          </p:cNvPr>
          <p:cNvSpPr txBox="1"/>
          <p:nvPr/>
        </p:nvSpPr>
        <p:spPr>
          <a:xfrm>
            <a:off x="593234" y="2791497"/>
            <a:ext cx="952376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altLang="ko-KR" sz="1100" b="0" i="0" dirty="0">
                <a:solidFill>
                  <a:srgbClr val="333333"/>
                </a:solidFill>
                <a:effectLst/>
              </a:rPr>
              <a:t>Log4j</a:t>
            </a:r>
            <a:r>
              <a:rPr lang="ko-KR" altLang="en-US" sz="1100" b="0" i="0" dirty="0">
                <a:solidFill>
                  <a:srgbClr val="333333"/>
                </a:solidFill>
                <a:effectLst/>
              </a:rPr>
              <a:t>는 </a:t>
            </a:r>
            <a:r>
              <a:rPr lang="en-US" altLang="ko-KR" sz="1100" b="0" i="0" dirty="0">
                <a:solidFill>
                  <a:srgbClr val="333333"/>
                </a:solidFill>
                <a:effectLst/>
              </a:rPr>
              <a:t>JAVA </a:t>
            </a:r>
            <a:r>
              <a:rPr lang="ko-KR" altLang="en-US" sz="1100" b="0" i="0" dirty="0">
                <a:solidFill>
                  <a:srgbClr val="333333"/>
                </a:solidFill>
                <a:effectLst/>
              </a:rPr>
              <a:t>기반 오픈소스 유틸리티로 엔터프라이즈 애플리케이션과 웹사이트에서 많이 사용 중입니다</a:t>
            </a:r>
            <a:r>
              <a:rPr lang="en-US" altLang="ko-KR" sz="1100" b="0" i="0" dirty="0">
                <a:solidFill>
                  <a:srgbClr val="333333"/>
                </a:solidFill>
                <a:effectLst/>
              </a:rPr>
              <a:t>.</a:t>
            </a:r>
          </a:p>
          <a:p>
            <a:pPr algn="l">
              <a:buNone/>
            </a:pPr>
            <a:r>
              <a:rPr lang="ko-KR" altLang="en-US" sz="1100" b="0" i="0" dirty="0">
                <a:solidFill>
                  <a:srgbClr val="333333"/>
                </a:solidFill>
                <a:effectLst/>
              </a:rPr>
              <a:t>서비스 동작 과정에서 일어나는 모든 기록을 남깁니다</a:t>
            </a:r>
            <a:r>
              <a:rPr lang="en-US" altLang="ko-KR" sz="1100" b="0" i="0" dirty="0">
                <a:solidFill>
                  <a:srgbClr val="333333"/>
                </a:solidFill>
                <a:effectLst/>
              </a:rPr>
              <a:t>. </a:t>
            </a:r>
            <a:r>
              <a:rPr lang="ko-KR" altLang="en-US" sz="1100" b="0" i="0" dirty="0">
                <a:solidFill>
                  <a:srgbClr val="333333"/>
                </a:solidFill>
                <a:effectLst/>
              </a:rPr>
              <a:t>침해 사고 발생 및 이상 징후를 점검하기 위해 </a:t>
            </a:r>
            <a:r>
              <a:rPr lang="en-US" altLang="ko-KR" sz="1100" b="0" i="0" dirty="0">
                <a:solidFill>
                  <a:srgbClr val="333333"/>
                </a:solidFill>
                <a:effectLst/>
              </a:rPr>
              <a:t>Log4j</a:t>
            </a:r>
            <a:r>
              <a:rPr lang="ko-KR" altLang="en-US" sz="1100" b="0" i="0" dirty="0">
                <a:solidFill>
                  <a:srgbClr val="333333"/>
                </a:solidFill>
                <a:effectLst/>
              </a:rPr>
              <a:t>를 이용합니다</a:t>
            </a:r>
            <a:r>
              <a:rPr lang="en-US" altLang="ko-KR" sz="1100" b="0" i="0" dirty="0">
                <a:solidFill>
                  <a:srgbClr val="333333"/>
                </a:solidFill>
                <a:effectLst/>
              </a:rPr>
              <a:t>.</a:t>
            </a:r>
          </a:p>
          <a:p>
            <a:pPr algn="l">
              <a:buNone/>
            </a:pPr>
            <a:r>
              <a:rPr lang="ko-KR" altLang="en-US" sz="1100" b="0" i="0" dirty="0">
                <a:solidFill>
                  <a:srgbClr val="333333"/>
                </a:solidFill>
                <a:effectLst/>
              </a:rPr>
              <a:t>이번 </a:t>
            </a:r>
            <a:r>
              <a:rPr lang="en-US" altLang="ko-KR" sz="1100" b="0" i="0" dirty="0">
                <a:solidFill>
                  <a:srgbClr val="333333"/>
                </a:solidFill>
                <a:effectLst/>
              </a:rPr>
              <a:t>Log4j </a:t>
            </a:r>
            <a:r>
              <a:rPr lang="ko-KR" altLang="en-US" sz="1100" b="0" i="0" dirty="0">
                <a:solidFill>
                  <a:srgbClr val="333333"/>
                </a:solidFill>
                <a:effectLst/>
              </a:rPr>
              <a:t>취약점은 </a:t>
            </a:r>
            <a:r>
              <a:rPr lang="en-US" altLang="ko-KR" sz="1100" b="0" i="0" dirty="0">
                <a:solidFill>
                  <a:srgbClr val="333333"/>
                </a:solidFill>
                <a:effectLst/>
              </a:rPr>
              <a:t>JNDI(Java Naming and Directory Interface)</a:t>
            </a:r>
            <a:r>
              <a:rPr lang="ko-KR" altLang="en-US" sz="1100" b="0" i="0" dirty="0">
                <a:solidFill>
                  <a:srgbClr val="333333"/>
                </a:solidFill>
                <a:effectLst/>
              </a:rPr>
              <a:t>와 </a:t>
            </a:r>
            <a:r>
              <a:rPr lang="en-US" altLang="ko-KR" sz="1100" b="0" i="0" dirty="0">
                <a:solidFill>
                  <a:srgbClr val="333333"/>
                </a:solidFill>
                <a:effectLst/>
              </a:rPr>
              <a:t>LDAP(Lightweight Directory Access Protocol)</a:t>
            </a:r>
            <a:r>
              <a:rPr lang="ko-KR" altLang="en-US" sz="1100" b="0" i="0" dirty="0">
                <a:solidFill>
                  <a:srgbClr val="333333"/>
                </a:solidFill>
                <a:effectLst/>
              </a:rPr>
              <a:t>에서 시작합니다</a:t>
            </a:r>
            <a:r>
              <a:rPr lang="en-US" altLang="ko-KR" sz="1100" b="0" i="0" dirty="0">
                <a:solidFill>
                  <a:srgbClr val="333333"/>
                </a:solidFill>
                <a:effectLst/>
              </a:rPr>
              <a:t>.</a:t>
            </a:r>
          </a:p>
          <a:p>
            <a:pPr algn="l">
              <a:buNone/>
            </a:pPr>
            <a:r>
              <a:rPr lang="en-US" altLang="ko-KR" sz="1100" b="0" i="0" dirty="0">
                <a:solidFill>
                  <a:srgbClr val="333333"/>
                </a:solidFill>
                <a:effectLst/>
              </a:rPr>
              <a:t>JNDI</a:t>
            </a:r>
            <a:r>
              <a:rPr lang="ko-KR" altLang="en-US" sz="1100" b="0" i="0" dirty="0">
                <a:solidFill>
                  <a:srgbClr val="333333"/>
                </a:solidFill>
                <a:effectLst/>
              </a:rPr>
              <a:t>는 </a:t>
            </a:r>
            <a:r>
              <a:rPr lang="en-US" altLang="ko-KR" sz="1100" b="0" i="0" dirty="0">
                <a:solidFill>
                  <a:srgbClr val="333333"/>
                </a:solidFill>
                <a:effectLst/>
              </a:rPr>
              <a:t>1990</a:t>
            </a:r>
            <a:r>
              <a:rPr lang="ko-KR" altLang="en-US" sz="1100" b="0" i="0" dirty="0">
                <a:solidFill>
                  <a:srgbClr val="333333"/>
                </a:solidFill>
                <a:effectLst/>
              </a:rPr>
              <a:t>년대 후반부터 </a:t>
            </a:r>
            <a:r>
              <a:rPr lang="en-US" altLang="ko-KR" sz="1100" b="0" i="0" dirty="0">
                <a:solidFill>
                  <a:srgbClr val="333333"/>
                </a:solidFill>
                <a:effectLst/>
              </a:rPr>
              <a:t>Java</a:t>
            </a:r>
            <a:r>
              <a:rPr lang="ko-KR" altLang="en-US" sz="1100" b="0" i="0" dirty="0">
                <a:solidFill>
                  <a:srgbClr val="333333"/>
                </a:solidFill>
                <a:effectLst/>
              </a:rPr>
              <a:t>에 추가된 인터페이스입니다</a:t>
            </a:r>
            <a:r>
              <a:rPr lang="en-US" altLang="ko-KR" sz="1100" b="0" i="0" dirty="0">
                <a:solidFill>
                  <a:srgbClr val="333333"/>
                </a:solidFill>
                <a:effectLst/>
              </a:rPr>
              <a:t>. Java </a:t>
            </a:r>
            <a:r>
              <a:rPr lang="ko-KR" altLang="en-US" sz="1100" b="0" i="0" dirty="0">
                <a:solidFill>
                  <a:srgbClr val="333333"/>
                </a:solidFill>
                <a:effectLst/>
              </a:rPr>
              <a:t>프로그램이 디렉터리를 통해 데이터를 찾을 수 있는 디렉터리 서비스입니다</a:t>
            </a:r>
            <a:r>
              <a:rPr lang="en-US" altLang="ko-KR" sz="1100" b="0" i="0" dirty="0">
                <a:solidFill>
                  <a:srgbClr val="333333"/>
                </a:solidFill>
                <a:effectLst/>
              </a:rPr>
              <a:t>.</a:t>
            </a:r>
          </a:p>
          <a:p>
            <a:pPr algn="l"/>
            <a:r>
              <a:rPr lang="en-US" altLang="ko-KR" sz="1100" b="0" i="0" dirty="0">
                <a:solidFill>
                  <a:srgbClr val="333333"/>
                </a:solidFill>
                <a:effectLst/>
              </a:rPr>
              <a:t>Java </a:t>
            </a:r>
            <a:r>
              <a:rPr lang="ko-KR" altLang="en-US" sz="1100" b="0" i="0" dirty="0">
                <a:solidFill>
                  <a:srgbClr val="333333"/>
                </a:solidFill>
                <a:effectLst/>
              </a:rPr>
              <a:t>프로그램들은 앞서 말씀드린 </a:t>
            </a:r>
            <a:r>
              <a:rPr lang="en-US" altLang="ko-KR" sz="1100" b="0" i="0" dirty="0">
                <a:solidFill>
                  <a:srgbClr val="333333"/>
                </a:solidFill>
                <a:effectLst/>
              </a:rPr>
              <a:t>JNDI</a:t>
            </a:r>
            <a:r>
              <a:rPr lang="ko-KR" altLang="en-US" sz="1100" b="0" i="0" dirty="0">
                <a:solidFill>
                  <a:srgbClr val="333333"/>
                </a:solidFill>
                <a:effectLst/>
              </a:rPr>
              <a:t>와 </a:t>
            </a:r>
            <a:r>
              <a:rPr lang="en-US" altLang="ko-KR" sz="1100" b="0" i="0" dirty="0">
                <a:solidFill>
                  <a:srgbClr val="333333"/>
                </a:solidFill>
                <a:effectLst/>
              </a:rPr>
              <a:t>LDAP</a:t>
            </a:r>
            <a:r>
              <a:rPr lang="ko-KR" altLang="en-US" sz="1100" b="0" i="0" dirty="0">
                <a:solidFill>
                  <a:srgbClr val="333333"/>
                </a:solidFill>
                <a:effectLst/>
              </a:rPr>
              <a:t>를 통해 </a:t>
            </a:r>
            <a:r>
              <a:rPr lang="en-US" altLang="ko-KR" sz="1100" b="0" i="0" dirty="0">
                <a:solidFill>
                  <a:srgbClr val="333333"/>
                </a:solidFill>
                <a:effectLst/>
              </a:rPr>
              <a:t>Java </a:t>
            </a:r>
            <a:r>
              <a:rPr lang="ko-KR" altLang="en-US" sz="1100" b="0" i="0" dirty="0">
                <a:solidFill>
                  <a:srgbClr val="333333"/>
                </a:solidFill>
                <a:effectLst/>
              </a:rPr>
              <a:t>객체를 찾을 수 있습니다</a:t>
            </a:r>
            <a:r>
              <a:rPr lang="en-US" altLang="ko-KR" sz="1100" b="0" i="0" dirty="0">
                <a:solidFill>
                  <a:srgbClr val="333333"/>
                </a:solidFill>
                <a:effectLst/>
              </a:rPr>
              <a:t>.</a:t>
            </a:r>
          </a:p>
          <a:p>
            <a:pPr algn="l"/>
            <a:r>
              <a:rPr lang="ko-KR" altLang="en-US" sz="1100" b="0" i="0" dirty="0">
                <a:solidFill>
                  <a:srgbClr val="333333"/>
                </a:solidFill>
                <a:effectLst/>
              </a:rPr>
              <a:t>여기서 문제의 </a:t>
            </a:r>
            <a:r>
              <a:rPr lang="en-US" altLang="ko-KR" sz="1100" b="0" i="0" dirty="0">
                <a:solidFill>
                  <a:srgbClr val="333333"/>
                </a:solidFill>
                <a:effectLst/>
              </a:rPr>
              <a:t>Log4j</a:t>
            </a:r>
            <a:r>
              <a:rPr lang="ko-KR" altLang="en-US" sz="1100" b="0" i="0" dirty="0">
                <a:solidFill>
                  <a:srgbClr val="333333"/>
                </a:solidFill>
                <a:effectLst/>
              </a:rPr>
              <a:t>에 편하게 사용하기 위해 특정 문법을 통해 </a:t>
            </a:r>
            <a:r>
              <a:rPr lang="en-US" altLang="ko-KR" sz="1100" b="0" i="0" dirty="0">
                <a:solidFill>
                  <a:srgbClr val="333333"/>
                </a:solidFill>
                <a:effectLst/>
              </a:rPr>
              <a:t>Java </a:t>
            </a:r>
            <a:r>
              <a:rPr lang="ko-KR" altLang="en-US" sz="1100" b="0" i="0" dirty="0">
                <a:solidFill>
                  <a:srgbClr val="333333"/>
                </a:solidFill>
                <a:effectLst/>
              </a:rPr>
              <a:t>객체를 볼 수 있게 됩니다</a:t>
            </a:r>
            <a:r>
              <a:rPr lang="en-US" altLang="ko-KR" sz="1100" b="0" i="0" dirty="0">
                <a:solidFill>
                  <a:srgbClr val="333333"/>
                </a:solidFill>
                <a:effectLst/>
              </a:rPr>
              <a:t>. </a:t>
            </a:r>
            <a:r>
              <a:rPr lang="ko-KR" altLang="en-US" sz="1100" b="0" i="0" dirty="0">
                <a:solidFill>
                  <a:srgbClr val="333333"/>
                </a:solidFill>
                <a:effectLst/>
              </a:rPr>
              <a:t>이 문법들은 로그가 기록될 때도 사용이 가능합니다</a:t>
            </a:r>
            <a:r>
              <a:rPr lang="en-US" altLang="ko-KR" sz="1100" b="0" i="0" dirty="0">
                <a:solidFill>
                  <a:srgbClr val="333333"/>
                </a:solidFill>
                <a:effectLst/>
              </a:rPr>
              <a:t>.</a:t>
            </a:r>
          </a:p>
          <a:p>
            <a:pPr algn="l"/>
            <a:r>
              <a:rPr lang="ko-KR" altLang="en-US" sz="1100" b="0" i="0" dirty="0">
                <a:solidFill>
                  <a:srgbClr val="333333"/>
                </a:solidFill>
                <a:effectLst/>
              </a:rPr>
              <a:t>해커들은 로그가 기록되는 곳을 찾아 취약점을 이용할 수 있게 됩니다</a:t>
            </a:r>
            <a:r>
              <a:rPr lang="en-US" altLang="ko-KR" sz="1100" b="0" i="0" dirty="0">
                <a:solidFill>
                  <a:srgbClr val="333333"/>
                </a:solidFill>
                <a:effectLst/>
              </a:rPr>
              <a:t>.</a:t>
            </a:r>
          </a:p>
          <a:p>
            <a:endParaRPr lang="ko-KR" alt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7C0465-AC0D-C65E-A48D-665302EA6E67}"/>
              </a:ext>
            </a:extLst>
          </p:cNvPr>
          <p:cNvSpPr txBox="1"/>
          <p:nvPr/>
        </p:nvSpPr>
        <p:spPr>
          <a:xfrm>
            <a:off x="594782" y="427721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Log4j </a:t>
            </a:r>
            <a:r>
              <a:rPr lang="ko-KR" altLang="en-US" dirty="0"/>
              <a:t>취약점이란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7532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B8F026-3F08-9727-8B98-AAE778B0DEA5}"/>
              </a:ext>
            </a:extLst>
          </p:cNvPr>
          <p:cNvSpPr txBox="1"/>
          <p:nvPr/>
        </p:nvSpPr>
        <p:spPr>
          <a:xfrm>
            <a:off x="340544" y="1652186"/>
            <a:ext cx="1173430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Java 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기반 로깅 라이브러리인 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Apache Log4j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에서 발견된 치명적인 결함인 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Log4Shell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</a:rPr>
              <a:t>제로데이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 취약점입니다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None/>
            </a:pP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공식적으로 </a:t>
            </a:r>
            <a:r>
              <a:rPr lang="en-US" altLang="ko-KR" sz="1100" b="0" i="0" u="none" strike="noStrike" dirty="0">
                <a:solidFill>
                  <a:srgbClr val="D71920"/>
                </a:solidFill>
                <a:effectLst/>
                <a:hlinkClick r:id="rId3" tooltip="https://nvd.nist.gov/vuln/detail/cve-2021-44228"/>
              </a:rPr>
              <a:t>CVE-2021-44228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로 식별되며 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CVSS(Common Vulnerability Scoring System)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의 심각도 점수는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10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점 만점에 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10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점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(CVSS v3.1)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입니다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None/>
            </a:pP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이 취약점은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2021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년 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11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월 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24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일 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Apache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에 비공개로 처음 보고되었습니다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2021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년 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12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월 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9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일에 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Log4Shell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이 공개적으로 공개되었으며 초기에 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Apache Log4j 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버전 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2.15.0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으로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</a:rPr>
              <a:t>패치되었습니다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spcAft>
                <a:spcPts val="1200"/>
              </a:spcAft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Apache Log4j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의 인기로 인해 수억 개의 장치가 영향을 받을 수 있습니다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spcAft>
                <a:spcPts val="1200"/>
              </a:spcAft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Log4Shell 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작동 방식</a:t>
            </a:r>
          </a:p>
          <a:p>
            <a:pPr algn="l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Log4Shell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은 원격 코드 실행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(RCE)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을 허용할 수 있는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JNDI(Java Naming and Directory Interface™) 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주입 취약점입니다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None/>
            </a:pP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영향을 받는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Apache Log4j 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버전의 기록된 메시지에 신뢰할 수 없는 데이터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예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: 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악성 페이로드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를 포함함으로써 공격자는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JNDI 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조회를 통해 악성 서버에 연결할 수 있습니다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None/>
            </a:pP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결과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: 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전 세계 어디에서나 시스템에 완전히 액세스할 수 있습니다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JNDI lookup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DNS(Domain Name Service), LDAP(Lightweight Directory Access Protocol) 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등 조직의 네트워크 장치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, RMI(Remote Method Invocation), IIOP(Inter-ORB Protocol) 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등의 </a:t>
            </a:r>
            <a:endParaRPr lang="en-US" altLang="ko-KR" sz="1100" b="0" i="0" dirty="0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정보를 제공하는 다양한 디렉토리 유형을 지원하므로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, Log4Shell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은 다음과 같은 다른 위협으로 이어질 수 있습니다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 dirty="0" err="1">
                <a:solidFill>
                  <a:srgbClr val="000000"/>
                </a:solidFill>
                <a:effectLst/>
              </a:rPr>
              <a:t>코인마이닝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: 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공격자는 귀하의 리소스를 사용하여 암호화폐를 채굴할 수 있습니다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클라우드에서 서비스와 애플리케이션을 실행하는데 필요한 막대한 컴퓨팅 성능을 고려할 때 이 위협은 상당한 비용이 소요될 수 있습니다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네트워크 서비스 거부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(DoS): 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이 위협은 공격자가 네트워크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웹 사이트 또는 서비스를 종료 및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/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또는 비활성화하여 대상 조직이 액세스할 수 없도록 합니다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100" b="0" i="0" dirty="0" err="1">
                <a:solidFill>
                  <a:srgbClr val="000000"/>
                </a:solidFill>
                <a:effectLst/>
              </a:rPr>
              <a:t>랜섬웨어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: RCE</a:t>
            </a:r>
            <a:r>
              <a:rPr lang="ko-KR" altLang="en-US" sz="1100" b="0" i="0" dirty="0">
                <a:solidFill>
                  <a:srgbClr val="000000"/>
                </a:solidFill>
                <a:effectLst/>
              </a:rPr>
              <a:t>가 달성되면 공격자는 몸값을 목적으로 데이터를 수집하고 암호화할 수 있습니다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ko-KR" alt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7C0465-AC0D-C65E-A48D-665302EA6E67}"/>
              </a:ext>
            </a:extLst>
          </p:cNvPr>
          <p:cNvSpPr txBox="1"/>
          <p:nvPr/>
        </p:nvSpPr>
        <p:spPr>
          <a:xfrm>
            <a:off x="594782" y="427721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Log4j </a:t>
            </a:r>
            <a:r>
              <a:rPr lang="ko-KR" altLang="en-US" dirty="0"/>
              <a:t>취약점이란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0678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583014F-24D3-5EC8-24AF-165C501EF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771" y="3531037"/>
            <a:ext cx="4831090" cy="35386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A0E9CF-E9FC-6641-8992-4717019ED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37" y="3395571"/>
            <a:ext cx="4584638" cy="30895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150F3F-7FBF-65B4-D968-CCC317AF8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789" y="612387"/>
            <a:ext cx="6065964" cy="2609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7C0465-AC0D-C65E-A48D-665302EA6E67}"/>
              </a:ext>
            </a:extLst>
          </p:cNvPr>
          <p:cNvSpPr txBox="1"/>
          <p:nvPr/>
        </p:nvSpPr>
        <p:spPr>
          <a:xfrm>
            <a:off x="594782" y="427721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Log4j </a:t>
            </a:r>
            <a:r>
              <a:rPr lang="ko-KR" altLang="en-US" dirty="0"/>
              <a:t>취약점이란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76287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0B610B-D641-0CD0-B979-6D1E264D63A8}"/>
              </a:ext>
            </a:extLst>
          </p:cNvPr>
          <p:cNvSpPr txBox="1"/>
          <p:nvPr/>
        </p:nvSpPr>
        <p:spPr>
          <a:xfrm>
            <a:off x="4233875" y="390844"/>
            <a:ext cx="350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취약점을 가진 </a:t>
            </a:r>
            <a:r>
              <a:rPr lang="en-US" altLang="ko-KR" dirty="0"/>
              <a:t>web </a:t>
            </a:r>
            <a:r>
              <a:rPr lang="ko-KR" altLang="en-US" dirty="0"/>
              <a:t>서버 구축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794F7-DB51-37C0-2BA3-48E2974E3D70}"/>
              </a:ext>
            </a:extLst>
          </p:cNvPr>
          <p:cNvSpPr txBox="1"/>
          <p:nvPr/>
        </p:nvSpPr>
        <p:spPr>
          <a:xfrm>
            <a:off x="4051324" y="962081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2021</a:t>
            </a:r>
            <a:r>
              <a:rPr lang="ko-KR" altLang="en-US" sz="1400" dirty="0"/>
              <a:t>년 </a:t>
            </a:r>
            <a:r>
              <a:rPr lang="en-US" altLang="ko-KR" sz="1400" dirty="0"/>
              <a:t>log4j </a:t>
            </a:r>
            <a:r>
              <a:rPr lang="ko-KR" altLang="en-US" sz="1400" dirty="0"/>
              <a:t>취약점 발견 당시 버전으로 설정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69B7AE-C27E-3403-AFEE-8E71AB7F7E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43"/>
          <a:stretch/>
        </p:blipFill>
        <p:spPr>
          <a:xfrm>
            <a:off x="2059975" y="4236993"/>
            <a:ext cx="4562065" cy="9819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E489B9-203F-5CB5-98CD-82577E5EB8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2024" r="27491" b="21888"/>
          <a:stretch/>
        </p:blipFill>
        <p:spPr>
          <a:xfrm>
            <a:off x="2059973" y="5277090"/>
            <a:ext cx="4562067" cy="11900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364C17-3C80-4C37-E4B2-7EAA5712CC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" r="13267" b="52831"/>
          <a:stretch/>
        </p:blipFill>
        <p:spPr>
          <a:xfrm>
            <a:off x="6690330" y="5277090"/>
            <a:ext cx="4553185" cy="11900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BDDCED-5B47-5819-A022-A5FB3B3AB5A7}"/>
              </a:ext>
            </a:extLst>
          </p:cNvPr>
          <p:cNvSpPr txBox="1"/>
          <p:nvPr/>
        </p:nvSpPr>
        <p:spPr>
          <a:xfrm>
            <a:off x="680614" y="4404797"/>
            <a:ext cx="1042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/>
              <a:t>Spring</a:t>
            </a:r>
            <a:r>
              <a:rPr lang="ko-KR" altLang="en-US" sz="1200" u="sng" dirty="0"/>
              <a:t> </a:t>
            </a:r>
            <a:r>
              <a:rPr lang="en-US" altLang="ko-KR" sz="1200" u="sng" dirty="0"/>
              <a:t>boot</a:t>
            </a:r>
          </a:p>
          <a:p>
            <a:r>
              <a:rPr lang="ko-KR" altLang="en-US" sz="1200" dirty="0"/>
              <a:t>최신 </a:t>
            </a:r>
            <a:r>
              <a:rPr lang="en-US" altLang="ko-KR" sz="1200" dirty="0"/>
              <a:t>: 3.5.1</a:t>
            </a:r>
          </a:p>
          <a:p>
            <a:r>
              <a:rPr lang="ko-KR" altLang="en-US" sz="1200" dirty="0"/>
              <a:t>사용 </a:t>
            </a:r>
            <a:r>
              <a:rPr lang="en-US" altLang="ko-KR" sz="1200" dirty="0"/>
              <a:t>: 2.7.18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AB7CE-5620-E097-C629-3D86A4E4C074}"/>
              </a:ext>
            </a:extLst>
          </p:cNvPr>
          <p:cNvSpPr txBox="1"/>
          <p:nvPr/>
        </p:nvSpPr>
        <p:spPr>
          <a:xfrm>
            <a:off x="680614" y="5548957"/>
            <a:ext cx="1042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/>
              <a:t>Log4j</a:t>
            </a:r>
          </a:p>
          <a:p>
            <a:r>
              <a:rPr lang="ko-KR" altLang="en-US" sz="1200" dirty="0"/>
              <a:t>최신 </a:t>
            </a:r>
            <a:r>
              <a:rPr lang="en-US" altLang="ko-KR" sz="1200" dirty="0"/>
              <a:t>: 2.24.3</a:t>
            </a:r>
          </a:p>
          <a:p>
            <a:r>
              <a:rPr lang="ko-KR" altLang="en-US" sz="1200" dirty="0"/>
              <a:t>사용 </a:t>
            </a:r>
            <a:r>
              <a:rPr lang="en-US" altLang="ko-KR" sz="1200" dirty="0"/>
              <a:t>: 2.14.1</a:t>
            </a:r>
            <a:endParaRPr lang="ko-KR" altLang="en-US" sz="12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F2B832A-7705-F38E-05DF-AD36C0ADEDB7}"/>
              </a:ext>
            </a:extLst>
          </p:cNvPr>
          <p:cNvGrpSpPr/>
          <p:nvPr/>
        </p:nvGrpSpPr>
        <p:grpSpPr>
          <a:xfrm>
            <a:off x="3065149" y="1328014"/>
            <a:ext cx="5847127" cy="2647008"/>
            <a:chOff x="3070450" y="1388136"/>
            <a:chExt cx="5847127" cy="26470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9145C52-5758-D4CB-A2D0-F2189B44F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70450" y="1388136"/>
              <a:ext cx="5847127" cy="246574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24491D-4E08-C0B7-AE40-83E39F2CD50C}"/>
                </a:ext>
              </a:extLst>
            </p:cNvPr>
            <p:cNvSpPr txBox="1"/>
            <p:nvPr/>
          </p:nvSpPr>
          <p:spPr>
            <a:xfrm>
              <a:off x="3661538" y="3788923"/>
              <a:ext cx="41905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https://whatap.io/bbs/board.php?bo_table=blog&amp;wr_id=70&amp;page=8</a:t>
              </a:r>
              <a:endParaRPr lang="ko-KR" altLang="en-US" sz="10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7BF44DB-1C56-C43B-CD40-114558F9B276}"/>
                </a:ext>
              </a:extLst>
            </p:cNvPr>
            <p:cNvSpPr/>
            <p:nvPr/>
          </p:nvSpPr>
          <p:spPr>
            <a:xfrm>
              <a:off x="5953125" y="2333625"/>
              <a:ext cx="2857500" cy="1678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9BF3389-B01E-EC93-D6CA-3A15DA57D7C7}"/>
              </a:ext>
            </a:extLst>
          </p:cNvPr>
          <p:cNvSpPr txBox="1"/>
          <p:nvPr/>
        </p:nvSpPr>
        <p:spPr>
          <a:xfrm>
            <a:off x="6904483" y="4472167"/>
            <a:ext cx="4015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WAS(Web Application Server) : Apache Tomcat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08208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3D8447-1D5A-8821-E4B4-C58BF1D39ED2}"/>
              </a:ext>
            </a:extLst>
          </p:cNvPr>
          <p:cNvSpPr txBox="1"/>
          <p:nvPr/>
        </p:nvSpPr>
        <p:spPr>
          <a:xfrm>
            <a:off x="792342" y="1089116"/>
            <a:ext cx="4701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Gradle build -&gt; jar </a:t>
            </a:r>
            <a:r>
              <a:rPr lang="ko-KR" altLang="en-US" sz="1400" dirty="0"/>
              <a:t>파일 생성 </a:t>
            </a:r>
            <a:r>
              <a:rPr lang="en-US" altLang="ko-KR" sz="1400" dirty="0"/>
              <a:t>-&gt; Docker</a:t>
            </a:r>
            <a:r>
              <a:rPr lang="ko-KR" altLang="en-US" sz="1400" dirty="0"/>
              <a:t>로 이미지 </a:t>
            </a:r>
            <a:r>
              <a:rPr lang="en-US" altLang="ko-KR" sz="1400" dirty="0"/>
              <a:t>build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D5A6608-C274-EB10-ECFE-B054DA537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142"/>
          <a:stretch/>
        </p:blipFill>
        <p:spPr>
          <a:xfrm>
            <a:off x="678237" y="1819065"/>
            <a:ext cx="4760417" cy="43721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7F7805-CECB-9CB6-EDC9-2DF4A4D6CC75}"/>
              </a:ext>
            </a:extLst>
          </p:cNvPr>
          <p:cNvSpPr txBox="1"/>
          <p:nvPr/>
        </p:nvSpPr>
        <p:spPr>
          <a:xfrm>
            <a:off x="2336621" y="6217378"/>
            <a:ext cx="881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Dockerfile</a:t>
            </a:r>
            <a:endParaRPr lang="ko-KR" altLang="en-US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34013B-FA8E-1D3B-72C8-00A13115B0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636"/>
          <a:stretch/>
        </p:blipFill>
        <p:spPr>
          <a:xfrm>
            <a:off x="5703881" y="1819065"/>
            <a:ext cx="4760417" cy="43721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F58E9E-8816-6562-5AAE-ABB389DB1B44}"/>
              </a:ext>
            </a:extLst>
          </p:cNvPr>
          <p:cNvSpPr txBox="1"/>
          <p:nvPr/>
        </p:nvSpPr>
        <p:spPr>
          <a:xfrm>
            <a:off x="7263672" y="6199960"/>
            <a:ext cx="1640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Docker-</a:t>
            </a:r>
            <a:r>
              <a:rPr lang="en-US" altLang="ko-KR" sz="1200" dirty="0" err="1"/>
              <a:t>compose.yml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7735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06173" y="3105835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Backup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212023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80269D4-DDA8-F862-F094-5229C321D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14" y="1362075"/>
            <a:ext cx="5504012" cy="43751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3F650E-5CB6-9F78-8C35-50EE4066A8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273"/>
          <a:stretch/>
        </p:blipFill>
        <p:spPr>
          <a:xfrm>
            <a:off x="5939365" y="1362075"/>
            <a:ext cx="5893658" cy="43751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325F71-3219-F607-F88C-100E4A3197B5}"/>
              </a:ext>
            </a:extLst>
          </p:cNvPr>
          <p:cNvSpPr txBox="1"/>
          <p:nvPr/>
        </p:nvSpPr>
        <p:spPr>
          <a:xfrm>
            <a:off x="4197082" y="428625"/>
            <a:ext cx="379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log4j </a:t>
            </a:r>
            <a:r>
              <a:rPr lang="ko-KR" altLang="en-US" dirty="0"/>
              <a:t>취약점 실습을 위한 페이지들</a:t>
            </a:r>
          </a:p>
        </p:txBody>
      </p:sp>
    </p:spTree>
    <p:extLst>
      <p:ext uri="{BB962C8B-B14F-4D97-AF65-F5344CB8AC3E}">
        <p14:creationId xmlns:p14="http://schemas.microsoft.com/office/powerpoint/2010/main" val="2843321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A1B78-0D8A-83D8-46CF-71B2668F45DB}"/>
              </a:ext>
            </a:extLst>
          </p:cNvPr>
          <p:cNvSpPr txBox="1"/>
          <p:nvPr/>
        </p:nvSpPr>
        <p:spPr>
          <a:xfrm>
            <a:off x="944969" y="2798134"/>
            <a:ext cx="38382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Bacula</a:t>
            </a:r>
            <a:r>
              <a:rPr lang="ko-KR" altLang="en-US" sz="1200" dirty="0"/>
              <a:t>에서 </a:t>
            </a:r>
            <a:r>
              <a:rPr lang="en-US" altLang="ko-KR" sz="1200" dirty="0" err="1" smtClean="0"/>
              <a:t>DumpSQL</a:t>
            </a:r>
            <a:r>
              <a:rPr lang="ko-KR" altLang="en-US" sz="1200" dirty="0"/>
              <a:t>을 이용한 백업</a:t>
            </a:r>
            <a:r>
              <a:rPr lang="en-US" altLang="ko-KR" sz="1200" dirty="0"/>
              <a:t>/</a:t>
            </a:r>
            <a:r>
              <a:rPr lang="ko-KR" altLang="en-US" sz="1200" dirty="0"/>
              <a:t>복원 환경 구축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8E9F70-6833-E82B-F2A1-9714CEEF56CB}"/>
              </a:ext>
            </a:extLst>
          </p:cNvPr>
          <p:cNvSpPr txBox="1"/>
          <p:nvPr/>
        </p:nvSpPr>
        <p:spPr>
          <a:xfrm>
            <a:off x="819150" y="220385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Bacula</a:t>
            </a:r>
            <a:r>
              <a:rPr lang="en-US" altLang="ko-KR" dirty="0" smtClean="0"/>
              <a:t> </a:t>
            </a:r>
            <a:r>
              <a:rPr lang="ko-KR" altLang="en-US" dirty="0"/>
              <a:t>백업</a:t>
            </a:r>
            <a:r>
              <a:rPr lang="en-US" altLang="ko-KR" dirty="0"/>
              <a:t>/</a:t>
            </a:r>
            <a:r>
              <a:rPr lang="ko-KR" altLang="en-US" dirty="0"/>
              <a:t>복원 </a:t>
            </a:r>
            <a:r>
              <a:rPr lang="ko-KR" altLang="en-US" dirty="0" smtClean="0"/>
              <a:t>서버</a:t>
            </a:r>
            <a:endParaRPr lang="en-US" altLang="ko-KR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4A915F-1DA7-318B-1BB4-7C3B087E7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059225"/>
              </p:ext>
            </p:extLst>
          </p:nvPr>
        </p:nvGraphicFramePr>
        <p:xfrm>
          <a:off x="984419" y="749321"/>
          <a:ext cx="3130382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5791">
                  <a:extLst>
                    <a:ext uri="{9D8B030D-6E8A-4147-A177-3AD203B41FA5}">
                      <a16:colId xmlns:a16="http://schemas.microsoft.com/office/drawing/2014/main" val="3540225284"/>
                    </a:ext>
                  </a:extLst>
                </a:gridCol>
                <a:gridCol w="1974591">
                  <a:extLst>
                    <a:ext uri="{9D8B030D-6E8A-4147-A177-3AD203B41FA5}">
                      <a16:colId xmlns:a16="http://schemas.microsoft.com/office/drawing/2014/main" val="1537138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/>
                        <a:t>OS</a:t>
                      </a:r>
                      <a:endParaRPr lang="ko-KR" altLang="en-US" sz="12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altLang="ko-KR" sz="1200" dirty="0" smtClean="0"/>
                        <a:t>Ubuntu18.04</a:t>
                      </a:r>
                      <a:endParaRPr lang="en-US" altLang="ko-KR" sz="1200" dirty="0" smtClean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1225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서비스 </a:t>
                      </a:r>
                      <a:r>
                        <a:rPr lang="en-US" altLang="ko-KR" sz="12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</a:t>
                      </a:r>
                      <a:endParaRPr lang="ko-KR" altLang="en-US" sz="12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altLang="ko-KR" sz="1200" dirty="0" smtClean="0"/>
                        <a:t>192.168.90.96 (</a:t>
                      </a:r>
                      <a:r>
                        <a:rPr lang="en-US" altLang="ko-KR" sz="1200" dirty="0" err="1" smtClean="0"/>
                        <a:t>Bacula</a:t>
                      </a:r>
                      <a:r>
                        <a:rPr lang="en-US" altLang="ko-KR" sz="1200" dirty="0" smtClean="0"/>
                        <a:t>)</a:t>
                      </a:r>
                      <a:endParaRPr lang="en-US" altLang="ko-KR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652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 dirty="0" smtClean="0"/>
                        <a:t>클라이언트 </a:t>
                      </a:r>
                      <a:r>
                        <a:rPr lang="en-US" altLang="ko-KR" sz="1200" b="1" dirty="0" smtClean="0"/>
                        <a:t>IP</a:t>
                      </a:r>
                      <a:endParaRPr lang="ko-KR" altLang="en-US" sz="12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altLang="ko-KR" sz="1200" dirty="0" smtClean="0"/>
                        <a:t>192.168.70.71 (DB)</a:t>
                      </a:r>
                      <a:endParaRPr lang="en-US" altLang="ko-KR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4696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 dirty="0"/>
                        <a:t>사용 포트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err="1" smtClean="0"/>
                        <a:t>Bacula</a:t>
                      </a:r>
                      <a:r>
                        <a:rPr lang="en-US" altLang="ko-KR" sz="1100" b="0" dirty="0" smtClean="0"/>
                        <a:t> Daemon(9101),</a:t>
                      </a:r>
                    </a:p>
                    <a:p>
                      <a:pPr latinLnBrk="1"/>
                      <a:r>
                        <a:rPr lang="en-US" altLang="ko-KR" sz="1100" b="0" dirty="0" smtClean="0"/>
                        <a:t>Storage</a:t>
                      </a:r>
                      <a:r>
                        <a:rPr lang="en-US" altLang="ko-KR" sz="1100" b="0" baseline="0" dirty="0" smtClean="0"/>
                        <a:t> Daemon(9103),</a:t>
                      </a:r>
                    </a:p>
                    <a:p>
                      <a:pPr latinLnBrk="1"/>
                      <a:r>
                        <a:rPr lang="en-US" altLang="ko-KR" sz="1100" b="0" baseline="0" dirty="0" smtClean="0"/>
                        <a:t>File Daemon(9102)</a:t>
                      </a:r>
                      <a:endParaRPr lang="ko-KR" altLang="en-US" sz="1100" b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674196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944969" y="3128167"/>
            <a:ext cx="2744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백업 저장소 </a:t>
            </a:r>
            <a:r>
              <a:rPr lang="en-US" altLang="ko-KR" sz="1200" dirty="0" smtClean="0"/>
              <a:t>: /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/lib/</a:t>
            </a:r>
            <a:r>
              <a:rPr lang="en-US" altLang="ko-KR" sz="1200" dirty="0" err="1" smtClean="0"/>
              <a:t>bacula</a:t>
            </a:r>
            <a:r>
              <a:rPr lang="en-US" altLang="ko-KR" sz="1200" dirty="0" smtClean="0"/>
              <a:t>/storage</a:t>
            </a:r>
            <a:endParaRPr lang="ko-KR" altLang="en-US" sz="1200" dirty="0"/>
          </a:p>
        </p:txBody>
      </p:sp>
      <p:grpSp>
        <p:nvGrpSpPr>
          <p:cNvPr id="46" name="그룹 45"/>
          <p:cNvGrpSpPr/>
          <p:nvPr/>
        </p:nvGrpSpPr>
        <p:grpSpPr>
          <a:xfrm>
            <a:off x="5685905" y="749321"/>
            <a:ext cx="5985163" cy="5145579"/>
            <a:chOff x="5527963" y="689956"/>
            <a:chExt cx="5985163" cy="5145579"/>
          </a:xfrm>
        </p:grpSpPr>
        <p:sp>
          <p:nvSpPr>
            <p:cNvPr id="11" name="TextBox 10"/>
            <p:cNvSpPr txBox="1"/>
            <p:nvPr/>
          </p:nvSpPr>
          <p:spPr>
            <a:xfrm>
              <a:off x="8270304" y="774260"/>
              <a:ext cx="1134246" cy="39723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err="1"/>
                <a:t>b</a:t>
              </a:r>
              <a:r>
                <a:rPr lang="en-US" altLang="ko-KR" sz="1000" dirty="0" err="1" smtClean="0"/>
                <a:t>console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smtClean="0"/>
                <a:t>관리</a:t>
              </a:r>
              <a:r>
                <a:rPr lang="ko-KR" altLang="en-US" sz="1000" dirty="0"/>
                <a:t>자</a:t>
              </a:r>
              <a:r>
                <a:rPr lang="ko-KR" altLang="en-US" sz="1000" dirty="0" smtClean="0"/>
                <a:t> 콘솔</a:t>
              </a:r>
              <a:endParaRPr lang="ko-KR" altLang="en-US" sz="1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01864" y="1365801"/>
              <a:ext cx="1071126" cy="24622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 err="1" smtClean="0"/>
                <a:t>Bacula</a:t>
              </a:r>
              <a:r>
                <a:rPr lang="en-US" altLang="ko-KR" sz="1000" dirty="0" smtClean="0"/>
                <a:t> Director</a:t>
              </a:r>
              <a:endParaRPr lang="en-US" altLang="ko-KR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827309" y="2260810"/>
              <a:ext cx="1835308" cy="39723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err="1" smtClean="0"/>
                <a:t>RunBeforeJob</a:t>
              </a:r>
              <a:r>
                <a:rPr lang="en-US" altLang="ko-KR" sz="1000" dirty="0" smtClean="0"/>
                <a:t> </a:t>
              </a:r>
              <a:r>
                <a:rPr lang="ko-KR" altLang="en-US" sz="1000" dirty="0" smtClean="0"/>
                <a:t>실행</a:t>
              </a:r>
              <a:endParaRPr lang="en-US" altLang="ko-KR" sz="1000" dirty="0" smtClean="0"/>
            </a:p>
            <a:p>
              <a:pPr algn="ctr"/>
              <a:r>
                <a:rPr lang="en-US" altLang="ko-KR" sz="1000" dirty="0"/>
                <a:t>shell script </a:t>
              </a:r>
              <a:r>
                <a:rPr lang="ko-KR" altLang="en-US" sz="1000" dirty="0" smtClean="0"/>
                <a:t>실행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27310" y="3600852"/>
              <a:ext cx="1835307" cy="39723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File Daemon </a:t>
              </a:r>
              <a:r>
                <a:rPr lang="ko-KR" altLang="en-US" sz="1000" dirty="0" smtClean="0"/>
                <a:t>실행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smtClean="0"/>
                <a:t>파일 읽기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27309" y="4170315"/>
              <a:ext cx="1835308" cy="39723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Storage Daemon</a:t>
              </a:r>
              <a:r>
                <a:rPr lang="ko-KR" altLang="en-US" sz="1000" dirty="0" smtClean="0"/>
                <a:t>실행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smtClean="0"/>
                <a:t>데이터 전송</a:t>
              </a:r>
              <a:endParaRPr lang="ko-KR" alt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827309" y="4739779"/>
              <a:ext cx="1835307" cy="39723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/>
                <a:t>데이터 저장</a:t>
              </a:r>
              <a:endParaRPr lang="en-US" altLang="ko-KR" sz="1000" dirty="0" smtClean="0"/>
            </a:p>
            <a:p>
              <a:pPr algn="ctr"/>
              <a:r>
                <a:rPr lang="en-US" altLang="ko-KR" sz="1000" dirty="0" err="1" smtClean="0"/>
                <a:t>sql</a:t>
              </a:r>
              <a:r>
                <a:rPr lang="en-US" altLang="ko-KR" sz="1000" dirty="0" smtClean="0"/>
                <a:t> </a:t>
              </a:r>
              <a:r>
                <a:rPr lang="ko-KR" altLang="en-US" sz="1000" dirty="0" smtClean="0"/>
                <a:t>임시 파일 삭제</a:t>
              </a:r>
              <a:endParaRPr lang="ko-KR" altLang="en-US" sz="1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827309" y="3142566"/>
              <a:ext cx="1835308" cy="24622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Backup </a:t>
              </a:r>
              <a:r>
                <a:rPr lang="en-US" altLang="ko-KR" sz="1000" dirty="0" err="1" smtClean="0"/>
                <a:t>sql</a:t>
              </a:r>
              <a:r>
                <a:rPr lang="en-US" altLang="ko-KR" sz="1000" dirty="0" smtClean="0"/>
                <a:t> </a:t>
              </a:r>
              <a:r>
                <a:rPr lang="ko-KR" altLang="en-US" sz="1000" dirty="0" smtClean="0"/>
                <a:t>임시 파일 생성</a:t>
              </a:r>
              <a:endParaRPr lang="ko-KR" altLang="en-US" sz="1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6661" y="4459946"/>
              <a:ext cx="1835307" cy="24622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/>
                <a:t>백업 저장소 데이터 읽기</a:t>
              </a:r>
              <a:endParaRPr lang="ko-KR" altLang="en-US" sz="1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416661" y="3884465"/>
              <a:ext cx="1835307" cy="39723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err="1" smtClean="0"/>
                <a:t>RunAfterJob</a:t>
              </a:r>
              <a:endParaRPr lang="en-US" altLang="ko-KR" sz="1000" dirty="0"/>
            </a:p>
            <a:p>
              <a:pPr algn="ctr"/>
              <a:r>
                <a:rPr lang="en-US" altLang="ko-KR" sz="1000" dirty="0" smtClean="0"/>
                <a:t>shell script </a:t>
              </a:r>
              <a:r>
                <a:rPr lang="ko-KR" altLang="en-US" sz="1000" dirty="0" smtClean="0"/>
                <a:t>실행</a:t>
              </a:r>
              <a:endParaRPr lang="ko-KR" altLang="en-US" sz="1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416661" y="3465041"/>
              <a:ext cx="1835308" cy="24622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/>
                <a:t>데이터 복원</a:t>
              </a:r>
              <a:endParaRPr lang="ko-KR" altLang="en-US" sz="10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617570" y="2135194"/>
              <a:ext cx="2246061" cy="3142051"/>
            </a:xfrm>
            <a:prstGeom prst="rect">
              <a:avLst/>
            </a:prstGeom>
            <a:noFill/>
            <a:ln w="9525">
              <a:solidFill>
                <a:schemeClr val="tx2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253078" y="5514583"/>
              <a:ext cx="919379" cy="247313"/>
            </a:xfrm>
            <a:prstGeom prst="rect">
              <a:avLst/>
            </a:prstGeom>
            <a:ln w="952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accent1">
                      <a:lumMod val="75000"/>
                    </a:schemeClr>
                  </a:solidFill>
                </a:rPr>
                <a:t>백업 저장소</a:t>
              </a:r>
              <a:endParaRPr lang="ko-KR" altLang="en-US" sz="11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305163" y="2747089"/>
              <a:ext cx="789204" cy="247313"/>
            </a:xfrm>
            <a:prstGeom prst="rect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accent2">
                      <a:lumMod val="75000"/>
                    </a:schemeClr>
                  </a:solidFill>
                </a:rPr>
                <a:t>Database</a:t>
              </a:r>
              <a:endParaRPr lang="ko-KR" altLang="en-US" sz="11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416" y="2422943"/>
              <a:ext cx="334266" cy="314966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9260378" y="3293047"/>
              <a:ext cx="2161310" cy="1628180"/>
            </a:xfrm>
            <a:prstGeom prst="rect">
              <a:avLst/>
            </a:prstGeom>
            <a:noFill/>
            <a:ln w="9525">
              <a:solidFill>
                <a:schemeClr val="tx2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28" name="구부러진 연결선 27"/>
            <p:cNvCxnSpPr>
              <a:endCxn id="19" idx="0"/>
            </p:cNvCxnSpPr>
            <p:nvPr/>
          </p:nvCxnSpPr>
          <p:spPr>
            <a:xfrm rot="10800000" flipV="1">
              <a:off x="6744964" y="2874770"/>
              <a:ext cx="1322837" cy="267795"/>
            </a:xfrm>
            <a:prstGeom prst="curvedConnector2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구부러진 연결선 28"/>
            <p:cNvCxnSpPr>
              <a:stCxn id="13" idx="2"/>
              <a:endCxn id="25" idx="1"/>
            </p:cNvCxnSpPr>
            <p:nvPr/>
          </p:nvCxnSpPr>
          <p:spPr>
            <a:xfrm rot="16200000" flipH="1">
              <a:off x="7418713" y="1984295"/>
              <a:ext cx="212700" cy="1560200"/>
            </a:xfrm>
            <a:prstGeom prst="curvedConnector2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19" idx="2"/>
              <a:endCxn id="14" idx="0"/>
            </p:cNvCxnSpPr>
            <p:nvPr/>
          </p:nvCxnSpPr>
          <p:spPr>
            <a:xfrm>
              <a:off x="6744963" y="3388787"/>
              <a:ext cx="1" cy="212065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14" idx="2"/>
              <a:endCxn id="17" idx="0"/>
            </p:cNvCxnSpPr>
            <p:nvPr/>
          </p:nvCxnSpPr>
          <p:spPr>
            <a:xfrm>
              <a:off x="6744963" y="3998089"/>
              <a:ext cx="0" cy="172226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17" idx="2"/>
              <a:endCxn id="18" idx="0"/>
            </p:cNvCxnSpPr>
            <p:nvPr/>
          </p:nvCxnSpPr>
          <p:spPr>
            <a:xfrm flipH="1">
              <a:off x="6744962" y="4567552"/>
              <a:ext cx="1" cy="172227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구부러진 연결선 32"/>
            <p:cNvCxnSpPr>
              <a:stCxn id="18" idx="2"/>
              <a:endCxn id="24" idx="1"/>
            </p:cNvCxnSpPr>
            <p:nvPr/>
          </p:nvCxnSpPr>
          <p:spPr>
            <a:xfrm rot="16200000" flipH="1">
              <a:off x="7248409" y="4633569"/>
              <a:ext cx="501225" cy="1508116"/>
            </a:xfrm>
            <a:prstGeom prst="curvedConnector2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구부러진 연결선 33"/>
            <p:cNvCxnSpPr>
              <a:stCxn id="24" idx="3"/>
              <a:endCxn id="20" idx="2"/>
            </p:cNvCxnSpPr>
            <p:nvPr/>
          </p:nvCxnSpPr>
          <p:spPr>
            <a:xfrm flipV="1">
              <a:off x="9172457" y="4706167"/>
              <a:ext cx="1161858" cy="932073"/>
            </a:xfrm>
            <a:prstGeom prst="curvedConnector2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0" idx="0"/>
              <a:endCxn id="21" idx="2"/>
            </p:cNvCxnSpPr>
            <p:nvPr/>
          </p:nvCxnSpPr>
          <p:spPr>
            <a:xfrm flipV="1">
              <a:off x="10334315" y="4281702"/>
              <a:ext cx="0" cy="178244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21" idx="0"/>
              <a:endCxn id="22" idx="2"/>
            </p:cNvCxnSpPr>
            <p:nvPr/>
          </p:nvCxnSpPr>
          <p:spPr>
            <a:xfrm flipV="1">
              <a:off x="10334315" y="3711262"/>
              <a:ext cx="0" cy="17320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구부러진 연결선 36"/>
            <p:cNvCxnSpPr>
              <a:stCxn id="22" idx="0"/>
              <a:endCxn id="25" idx="3"/>
            </p:cNvCxnSpPr>
            <p:nvPr/>
          </p:nvCxnSpPr>
          <p:spPr>
            <a:xfrm rot="16200000" flipV="1">
              <a:off x="9417194" y="2547920"/>
              <a:ext cx="594295" cy="1239948"/>
            </a:xfrm>
            <a:prstGeom prst="curvedConnector2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11" idx="2"/>
              <a:endCxn id="12" idx="0"/>
            </p:cNvCxnSpPr>
            <p:nvPr/>
          </p:nvCxnSpPr>
          <p:spPr>
            <a:xfrm>
              <a:off x="8837427" y="1171497"/>
              <a:ext cx="0" cy="194304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구부러진 연결선 38"/>
            <p:cNvCxnSpPr>
              <a:stCxn id="12" idx="2"/>
              <a:endCxn id="23" idx="0"/>
            </p:cNvCxnSpPr>
            <p:nvPr/>
          </p:nvCxnSpPr>
          <p:spPr>
            <a:xfrm rot="5400000">
              <a:off x="7527428" y="825195"/>
              <a:ext cx="523172" cy="2096826"/>
            </a:xfrm>
            <a:prstGeom prst="curvedConnector3">
              <a:avLst/>
            </a:prstGeom>
            <a:ln w="6350">
              <a:solidFill>
                <a:schemeClr val="bg2">
                  <a:lumMod val="50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구부러진 연결선 39"/>
            <p:cNvCxnSpPr>
              <a:stCxn id="12" idx="2"/>
              <a:endCxn id="27" idx="0"/>
            </p:cNvCxnSpPr>
            <p:nvPr/>
          </p:nvCxnSpPr>
          <p:spPr>
            <a:xfrm rot="16200000" flipH="1">
              <a:off x="8748718" y="1700731"/>
              <a:ext cx="1681025" cy="1503606"/>
            </a:xfrm>
            <a:prstGeom prst="curvedConnector3">
              <a:avLst/>
            </a:prstGeom>
            <a:ln w="6350">
              <a:solidFill>
                <a:schemeClr val="bg2">
                  <a:lumMod val="50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6878329" y="1606039"/>
              <a:ext cx="1206391" cy="24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/>
                <a:t>Backup process</a:t>
              </a:r>
              <a:endParaRPr lang="ko-KR" altLang="en-US" sz="110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120626" y="2065825"/>
              <a:ext cx="1228348" cy="24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/>
                <a:t>Restore process</a:t>
              </a:r>
              <a:endParaRPr lang="ko-KR" altLang="en-US" sz="1100" b="1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527963" y="689956"/>
              <a:ext cx="5985163" cy="5145579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1646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l="379"/>
          <a:stretch/>
        </p:blipFill>
        <p:spPr>
          <a:xfrm>
            <a:off x="587024" y="4720561"/>
            <a:ext cx="4418027" cy="13452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r="7437"/>
          <a:stretch/>
        </p:blipFill>
        <p:spPr>
          <a:xfrm>
            <a:off x="587024" y="989469"/>
            <a:ext cx="4405228" cy="36866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670268" y="5353121"/>
            <a:ext cx="2645579" cy="5844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315847" y="5353121"/>
            <a:ext cx="295946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rgbClr val="C00000"/>
                </a:solidFill>
              </a:rPr>
              <a:t>매월 </a:t>
            </a:r>
            <a:r>
              <a:rPr lang="ko-KR" altLang="en-US" sz="1100" dirty="0" err="1" smtClean="0">
                <a:solidFill>
                  <a:srgbClr val="C00000"/>
                </a:solidFill>
              </a:rPr>
              <a:t>첫째주</a:t>
            </a:r>
            <a:r>
              <a:rPr lang="ko-KR" altLang="en-US" sz="1100" dirty="0" smtClean="0">
                <a:solidFill>
                  <a:srgbClr val="C00000"/>
                </a:solidFill>
              </a:rPr>
              <a:t> 일요일 </a:t>
            </a:r>
            <a:r>
              <a:rPr lang="en-US" altLang="ko-KR" sz="1100" dirty="0" smtClean="0">
                <a:solidFill>
                  <a:srgbClr val="C00000"/>
                </a:solidFill>
              </a:rPr>
              <a:t>Full backup</a:t>
            </a:r>
          </a:p>
          <a:p>
            <a:r>
              <a:rPr lang="ko-KR" altLang="en-US" sz="1100" dirty="0" smtClean="0">
                <a:solidFill>
                  <a:srgbClr val="C00000"/>
                </a:solidFill>
              </a:rPr>
              <a:t>그 다음주 일요일부터는 </a:t>
            </a:r>
            <a:r>
              <a:rPr lang="en-US" altLang="ko-KR" sz="1100" dirty="0" smtClean="0">
                <a:solidFill>
                  <a:srgbClr val="C00000"/>
                </a:solidFill>
              </a:rPr>
              <a:t>Differential backup</a:t>
            </a:r>
          </a:p>
          <a:p>
            <a:r>
              <a:rPr lang="ko-KR" altLang="en-US" sz="1100" dirty="0" smtClean="0">
                <a:solidFill>
                  <a:srgbClr val="C00000"/>
                </a:solidFill>
              </a:rPr>
              <a:t>월</a:t>
            </a:r>
            <a:r>
              <a:rPr lang="en-US" altLang="ko-KR" sz="1100" dirty="0" smtClean="0">
                <a:solidFill>
                  <a:srgbClr val="C00000"/>
                </a:solidFill>
              </a:rPr>
              <a:t>-</a:t>
            </a:r>
            <a:r>
              <a:rPr lang="ko-KR" altLang="en-US" sz="1100" dirty="0" smtClean="0">
                <a:solidFill>
                  <a:srgbClr val="C00000"/>
                </a:solidFill>
              </a:rPr>
              <a:t>토 </a:t>
            </a:r>
            <a:r>
              <a:rPr lang="en-US" altLang="ko-KR" sz="1100" dirty="0" smtClean="0">
                <a:solidFill>
                  <a:srgbClr val="C00000"/>
                </a:solidFill>
              </a:rPr>
              <a:t>23:05</a:t>
            </a:r>
            <a:r>
              <a:rPr lang="ko-KR" altLang="en-US" sz="1100" dirty="0" smtClean="0">
                <a:solidFill>
                  <a:srgbClr val="C00000"/>
                </a:solidFill>
              </a:rPr>
              <a:t>에 </a:t>
            </a:r>
            <a:r>
              <a:rPr lang="en-US" altLang="ko-KR" sz="1100" dirty="0" smtClean="0">
                <a:solidFill>
                  <a:srgbClr val="C00000"/>
                </a:solidFill>
              </a:rPr>
              <a:t>Incremental backup </a:t>
            </a:r>
            <a:r>
              <a:rPr lang="ko-KR" altLang="en-US" sz="1100" dirty="0" smtClean="0">
                <a:solidFill>
                  <a:srgbClr val="C00000"/>
                </a:solidFill>
              </a:rPr>
              <a:t>진행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3199" y="618260"/>
            <a:ext cx="3065133" cy="311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Backup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Restore</a:t>
            </a:r>
            <a:r>
              <a:rPr lang="ko-KR" altLang="en-US" sz="1400" dirty="0" smtClean="0"/>
              <a:t>에 대한 </a:t>
            </a:r>
            <a:r>
              <a:rPr lang="en-US" altLang="ko-KR" sz="1400" dirty="0" smtClean="0"/>
              <a:t>Job </a:t>
            </a:r>
            <a:r>
              <a:rPr lang="ko-KR" altLang="en-US" sz="1400" dirty="0" smtClean="0"/>
              <a:t>정의</a:t>
            </a:r>
            <a:endParaRPr lang="ko-KR" altLang="en-US" sz="1400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670268" y="1946732"/>
            <a:ext cx="146821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502" y="1328997"/>
            <a:ext cx="5030155" cy="402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78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60" y="3433612"/>
            <a:ext cx="3511192" cy="25304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47348" r="17381"/>
          <a:stretch/>
        </p:blipFill>
        <p:spPr>
          <a:xfrm>
            <a:off x="757602" y="1145087"/>
            <a:ext cx="3556703" cy="15099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98443" y="823340"/>
            <a:ext cx="1084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Client </a:t>
            </a:r>
            <a:r>
              <a:rPr lang="ko-KR" altLang="en-US" sz="1400" dirty="0" smtClean="0"/>
              <a:t>정의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88295" y="3085749"/>
            <a:ext cx="235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Autochanger</a:t>
            </a:r>
            <a:r>
              <a:rPr lang="en-US" altLang="ko-KR" sz="1400" dirty="0" smtClean="0"/>
              <a:t>, Storage </a:t>
            </a:r>
            <a:r>
              <a:rPr lang="ko-KR" altLang="en-US" sz="1400" dirty="0" smtClean="0"/>
              <a:t>정의</a:t>
            </a:r>
            <a:endParaRPr lang="ko-KR" altLang="en-US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F93DFC5-1864-B33D-EB9F-51F0F58B77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85" b="78388"/>
          <a:stretch/>
        </p:blipFill>
        <p:spPr>
          <a:xfrm>
            <a:off x="5901040" y="866899"/>
            <a:ext cx="4855630" cy="5347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F93DFC5-1864-B33D-EB9F-51F0F58B77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725" r="5685"/>
          <a:stretch/>
        </p:blipFill>
        <p:spPr>
          <a:xfrm>
            <a:off x="5901039" y="1401691"/>
            <a:ext cx="4855630" cy="183794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126335" y="1170852"/>
            <a:ext cx="697600" cy="1340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790328" y="1053679"/>
            <a:ext cx="1152739" cy="234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rgbClr val="C00000"/>
                </a:solidFill>
              </a:rPr>
              <a:t>새로 생성한 </a:t>
            </a:r>
            <a:r>
              <a:rPr lang="en-US" altLang="ko-KR" sz="1100" dirty="0" smtClean="0">
                <a:solidFill>
                  <a:srgbClr val="C00000"/>
                </a:solidFill>
              </a:rPr>
              <a:t>client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08229" y="2647303"/>
            <a:ext cx="3792406" cy="5720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865877" y="2392649"/>
            <a:ext cx="1683898" cy="234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rgbClr val="C00000"/>
                </a:solidFill>
              </a:rPr>
              <a:t>새로 생성한 </a:t>
            </a:r>
            <a:r>
              <a:rPr lang="en-US" altLang="ko-KR" sz="1100" dirty="0" smtClean="0">
                <a:solidFill>
                  <a:srgbClr val="C00000"/>
                </a:solidFill>
              </a:rPr>
              <a:t>client</a:t>
            </a:r>
            <a:r>
              <a:rPr lang="ko-KR" altLang="en-US" sz="1100" dirty="0" smtClean="0">
                <a:solidFill>
                  <a:srgbClr val="C00000"/>
                </a:solidFill>
              </a:rPr>
              <a:t>의 작업들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D627369-C9E7-EA03-5C5A-213A3B438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230" y="3525800"/>
            <a:ext cx="4880893" cy="247450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901038" y="4604179"/>
            <a:ext cx="3634647" cy="1042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480034" y="4487006"/>
            <a:ext cx="1047339" cy="234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rgbClr val="C00000"/>
                </a:solidFill>
              </a:rPr>
              <a:t>새로 생성한 </a:t>
            </a:r>
            <a:r>
              <a:rPr lang="en-US" altLang="ko-KR" sz="1100" dirty="0" smtClean="0">
                <a:solidFill>
                  <a:srgbClr val="C00000"/>
                </a:solidFill>
              </a:rPr>
              <a:t>Job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853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0B9F28B-ADC5-CB5E-0587-7F3471D9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712" y="2985907"/>
            <a:ext cx="5207824" cy="1942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933C5C-39B9-E0DD-9385-E7EA4948D561}"/>
              </a:ext>
            </a:extLst>
          </p:cNvPr>
          <p:cNvSpPr txBox="1"/>
          <p:nvPr/>
        </p:nvSpPr>
        <p:spPr>
          <a:xfrm>
            <a:off x="4696922" y="4947439"/>
            <a:ext cx="1861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DB </a:t>
            </a:r>
            <a:r>
              <a:rPr lang="ko-KR" altLang="en-US" sz="1400" dirty="0"/>
              <a:t>데이터 백업 진행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BA6ABE-0E2E-BDAA-E96B-B5E9E7B127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21" r="2218" b="20827"/>
          <a:stretch/>
        </p:blipFill>
        <p:spPr>
          <a:xfrm>
            <a:off x="2787962" y="889878"/>
            <a:ext cx="5874659" cy="16416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94F5C7-179E-F9B2-0357-8D23EEB863B6}"/>
              </a:ext>
            </a:extLst>
          </p:cNvPr>
          <p:cNvSpPr txBox="1"/>
          <p:nvPr/>
        </p:nvSpPr>
        <p:spPr>
          <a:xfrm>
            <a:off x="4888480" y="2416208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MariaDB </a:t>
            </a:r>
            <a:r>
              <a:rPr lang="ko-KR" altLang="en-US" sz="1400" dirty="0"/>
              <a:t>데이터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DB911C-367A-4ADA-6C52-7AA9DCF2C6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44" r="1906" b="28789"/>
          <a:stretch/>
        </p:blipFill>
        <p:spPr>
          <a:xfrm>
            <a:off x="2647567" y="5401867"/>
            <a:ext cx="5791923" cy="12180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B5CAB8-BC77-ED01-8389-DE5CDEEC4FF9}"/>
              </a:ext>
            </a:extLst>
          </p:cNvPr>
          <p:cNvSpPr txBox="1"/>
          <p:nvPr/>
        </p:nvSpPr>
        <p:spPr>
          <a:xfrm>
            <a:off x="4760301" y="6550223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데이터 일부 삭제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46117" y="200616"/>
            <a:ext cx="6563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DB </a:t>
            </a:r>
            <a:r>
              <a:rPr lang="ko-KR" altLang="en-US" b="1" dirty="0" smtClean="0"/>
              <a:t>데이터 확인 </a:t>
            </a:r>
            <a:r>
              <a:rPr lang="ko-KR" altLang="en-US" b="1" dirty="0"/>
              <a:t>→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백업 </a:t>
            </a:r>
            <a:r>
              <a:rPr lang="ko-KR" altLang="en-US" b="1" dirty="0"/>
              <a:t>→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데이터 삭제 </a:t>
            </a:r>
            <a:r>
              <a:rPr lang="ko-KR" altLang="en-US" b="1" dirty="0"/>
              <a:t>→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복원 </a:t>
            </a:r>
            <a:r>
              <a:rPr lang="ko-KR" altLang="en-US" b="1" dirty="0"/>
              <a:t>→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결과 확인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86491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</TotalTime>
  <Words>1461</Words>
  <Application>Microsoft Office PowerPoint</Application>
  <PresentationFormat>와이드스크린</PresentationFormat>
  <Paragraphs>311</Paragraphs>
  <Slides>50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5" baseType="lpstr">
      <vt:lpstr>-apple-system</vt:lpstr>
      <vt:lpstr>Arial Unicode MS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HYEONGJU KIM</dc:creator>
  <cp:lastModifiedBy>ITSC</cp:lastModifiedBy>
  <cp:revision>30</cp:revision>
  <dcterms:created xsi:type="dcterms:W3CDTF">2025-06-01T06:46:51Z</dcterms:created>
  <dcterms:modified xsi:type="dcterms:W3CDTF">2025-06-05T07:42:37Z</dcterms:modified>
</cp:coreProperties>
</file>